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6.xml" ContentType="application/vnd.openxmlformats-officedocument.presentationml.slide+xml"/>
  <Override PartName="/ppt/slides/slide2.xml" ContentType="application/vnd.openxmlformats-officedocument.presentationml.slide+xml"/>
  <Override PartName="/ppt/slides/slide7.xml" ContentType="application/vnd.openxmlformats-officedocument.presentationml.slide+xml"/>
  <Override PartName="/ppt/slides/slide1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77" y="23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customXml" Target="../customXml/item3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10/21/2016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10/21/2016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10/21/2016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10/21/2016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10/21/2016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10/21/2016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10/21/2016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10/21/2016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10/21/2016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10/21/2016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10/21/2016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10/21/2016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10/21/2016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10/21/2016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10/21/2016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1500" dirty="0" smtClean="0"/>
              <a:t>Cellular Transport</a:t>
            </a:r>
            <a:endParaRPr lang="en-US" sz="115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4404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Active and </a:t>
            </a:r>
            <a:r>
              <a:rPr lang="en-US" dirty="0"/>
              <a:t>Passive Transport</a:t>
            </a:r>
            <a:br>
              <a:rPr lang="en-US" dirty="0"/>
            </a:br>
            <a:endParaRPr lang="en-US" sz="1200" dirty="0"/>
          </a:p>
        </p:txBody>
      </p:sp>
      <p:sp>
        <p:nvSpPr>
          <p:cNvPr id="12" name="TextBox 11"/>
          <p:cNvSpPr txBox="1"/>
          <p:nvPr/>
        </p:nvSpPr>
        <p:spPr>
          <a:xfrm>
            <a:off x="418729" y="2412913"/>
            <a:ext cx="11354540" cy="421653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600" dirty="0" smtClean="0"/>
              <a:t>It </a:t>
            </a:r>
            <a:r>
              <a:rPr lang="en-US" sz="3600" dirty="0"/>
              <a:t>is important for cells to control what enters and exits the cell</a:t>
            </a:r>
            <a:r>
              <a:rPr lang="en-US" sz="3600" dirty="0" smtClean="0"/>
              <a:t>.</a:t>
            </a:r>
          </a:p>
          <a:p>
            <a:endParaRPr lang="en-US" sz="36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600" dirty="0" smtClean="0"/>
              <a:t>There </a:t>
            </a:r>
            <a:r>
              <a:rPr lang="en-US" sz="3600" dirty="0"/>
              <a:t>are two main types of cell transport:</a:t>
            </a:r>
          </a:p>
          <a:p>
            <a:pPr marL="1428750" lvl="2" indent="-514350">
              <a:buFont typeface="+mj-lt"/>
              <a:buAutoNum type="arabicPeriod"/>
            </a:pPr>
            <a:r>
              <a:rPr lang="en-US" sz="3200" dirty="0" smtClean="0"/>
              <a:t>Passive </a:t>
            </a:r>
            <a:r>
              <a:rPr lang="en-US" sz="3200" dirty="0"/>
              <a:t>transport- does not require energy</a:t>
            </a:r>
          </a:p>
          <a:p>
            <a:pPr marL="1428750" lvl="2" indent="-514350">
              <a:buFont typeface="+mj-lt"/>
              <a:buAutoNum type="arabicPeriod"/>
            </a:pPr>
            <a:r>
              <a:rPr lang="en-US" sz="3200" dirty="0"/>
              <a:t>Active transport- requires energy in the form of ATP</a:t>
            </a:r>
          </a:p>
          <a:p>
            <a:pPr algn="ctr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9475362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Passive Transport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1209368"/>
            <a:ext cx="10554574" cy="4109884"/>
          </a:xfrm>
        </p:spPr>
        <p:txBody>
          <a:bodyPr>
            <a:normAutofit/>
          </a:bodyPr>
          <a:lstStyle/>
          <a:p>
            <a:r>
              <a:rPr lang="en-US" altLang="en-US" sz="2400" dirty="0"/>
              <a:t>When a cell uses no energy to move particles across a membrane </a:t>
            </a:r>
            <a:r>
              <a:rPr lang="en-US" altLang="en-US" sz="24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passive transport </a:t>
            </a:r>
            <a:r>
              <a:rPr lang="en-US" altLang="en-US" sz="2400" dirty="0" smtClean="0"/>
              <a:t>occurs. </a:t>
            </a:r>
            <a:endParaRPr lang="en-US" altLang="en-US" sz="2400" dirty="0"/>
          </a:p>
          <a:p>
            <a:r>
              <a:rPr lang="en-US" altLang="en-US" sz="2400" dirty="0"/>
              <a:t>Particles go DOWN their concentration gradient.</a:t>
            </a:r>
          </a:p>
          <a:p>
            <a:r>
              <a:rPr lang="en-US" altLang="en-US" sz="2400" dirty="0"/>
              <a:t>Diffusion &amp; osmosis are passive transport</a:t>
            </a:r>
            <a:r>
              <a:rPr lang="en-US" altLang="en-US" sz="2400" dirty="0" smtClean="0"/>
              <a:t>.</a:t>
            </a:r>
          </a:p>
          <a:p>
            <a:pPr marL="0" indent="0">
              <a:buNone/>
            </a:pPr>
            <a:endParaRPr lang="en-US" altLang="en-US" sz="2400" dirty="0"/>
          </a:p>
        </p:txBody>
      </p:sp>
      <p:pic>
        <p:nvPicPr>
          <p:cNvPr id="4" name="Picture 6" descr="fi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495799" y="4176252"/>
            <a:ext cx="3200400" cy="2286000"/>
          </a:xfrm>
          <a:prstGeom prst="rect">
            <a:avLst/>
          </a:prstGeom>
          <a:noFill/>
        </p:spPr>
      </p:pic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2804652" y="4856111"/>
            <a:ext cx="1828800" cy="749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</a:pPr>
            <a:r>
              <a:rPr lang="en-US" altLang="en-US" dirty="0">
                <a:latin typeface="Times" panose="02020603050405020304" pitchFamily="18" charset="0"/>
              </a:rPr>
              <a:t>Plasma membrane</a:t>
            </a:r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7998002" y="5230761"/>
            <a:ext cx="30876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</a:pPr>
            <a:r>
              <a:rPr lang="en-US" altLang="en-US" sz="2000" dirty="0">
                <a:latin typeface="Times" panose="02020603050405020304" pitchFamily="18" charset="0"/>
              </a:rPr>
              <a:t>Concentration gradient</a:t>
            </a:r>
          </a:p>
        </p:txBody>
      </p:sp>
    </p:spTree>
    <p:extLst>
      <p:ext uri="{BB962C8B-B14F-4D97-AF65-F5344CB8AC3E}">
        <p14:creationId xmlns:p14="http://schemas.microsoft.com/office/powerpoint/2010/main" val="4789760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Active Transport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560439"/>
            <a:ext cx="10554574" cy="5024283"/>
          </a:xfrm>
        </p:spPr>
        <p:txBody>
          <a:bodyPr/>
          <a:lstStyle/>
          <a:p>
            <a:r>
              <a:rPr lang="en-US" altLang="en-US" sz="24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Active </a:t>
            </a:r>
            <a:r>
              <a:rPr lang="en-US" altLang="en-US" sz="24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transport</a:t>
            </a:r>
            <a:r>
              <a:rPr lang="en-US" altLang="en-US" sz="2400" dirty="0"/>
              <a:t> :Movement of materials through a </a:t>
            </a:r>
            <a:r>
              <a:rPr lang="en-US" altLang="en-US" sz="2400" dirty="0" smtClean="0"/>
              <a:t>membrane. </a:t>
            </a:r>
          </a:p>
          <a:p>
            <a:r>
              <a:rPr lang="en-US" altLang="en-US" sz="2400" dirty="0" smtClean="0"/>
              <a:t>It goes </a:t>
            </a:r>
            <a:r>
              <a:rPr lang="en-US" altLang="en-US" sz="2400" dirty="0"/>
              <a:t>against a concentration gradient  and requires energy from the cell</a:t>
            </a:r>
            <a:r>
              <a:rPr lang="en-US" altLang="en-US" sz="2400" dirty="0" smtClean="0"/>
              <a:t>.</a:t>
            </a:r>
            <a:endParaRPr lang="en-US" altLang="en-US" sz="2400" i="1" dirty="0"/>
          </a:p>
        </p:txBody>
      </p:sp>
      <p:pic>
        <p:nvPicPr>
          <p:cNvPr id="4" name="Picture 5" descr="Fi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475703" y="4102510"/>
            <a:ext cx="5486400" cy="2286000"/>
          </a:xfrm>
          <a:prstGeom prst="rect">
            <a:avLst/>
          </a:prstGeom>
          <a:noFill/>
        </p:spPr>
      </p:pic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1848465" y="4762397"/>
            <a:ext cx="18288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dirty="0">
                <a:latin typeface="Times" panose="02020603050405020304" pitchFamily="18" charset="0"/>
              </a:rPr>
              <a:t>Plasma membrane</a:t>
            </a: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 flipH="1">
            <a:off x="9172198" y="4943885"/>
            <a:ext cx="2209800" cy="60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70000"/>
              </a:lnSpc>
              <a:spcBef>
                <a:spcPct val="20000"/>
              </a:spcBef>
              <a:spcAft>
                <a:spcPct val="20000"/>
              </a:spcAft>
            </a:pPr>
            <a:r>
              <a:rPr lang="en-US" altLang="en-US" dirty="0">
                <a:latin typeface="Times" panose="02020603050405020304" pitchFamily="18" charset="0"/>
              </a:rPr>
              <a:t>Concentration gradient</a:t>
            </a:r>
          </a:p>
        </p:txBody>
      </p:sp>
    </p:spTree>
    <p:extLst>
      <p:ext uri="{BB962C8B-B14F-4D97-AF65-F5344CB8AC3E}">
        <p14:creationId xmlns:p14="http://schemas.microsoft.com/office/powerpoint/2010/main" val="40372743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can I remember this?</a:t>
            </a:r>
            <a:endParaRPr lang="en-US" dirty="0"/>
          </a:p>
        </p:txBody>
      </p:sp>
      <p:pic>
        <p:nvPicPr>
          <p:cNvPr id="1026" name="Picture 2" descr="Image result for bike on a hill meme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1553" y="2124459"/>
            <a:ext cx="6988892" cy="44516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44129" y="3097161"/>
            <a:ext cx="204511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Active Transport </a:t>
            </a:r>
            <a:r>
              <a:rPr lang="en-US" dirty="0" smtClean="0"/>
              <a:t>because you use energy to go up the hill by pedaling. </a:t>
            </a:r>
          </a:p>
          <a:p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147484" y="4696661"/>
            <a:ext cx="2241755" cy="0"/>
          </a:xfrm>
          <a:prstGeom prst="straightConnector1">
            <a:avLst/>
          </a:prstGeom>
          <a:ln w="41275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9930581" y="2959510"/>
            <a:ext cx="209427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Passive Transport </a:t>
            </a:r>
          </a:p>
          <a:p>
            <a:r>
              <a:rPr lang="en-US" dirty="0"/>
              <a:t>b</a:t>
            </a:r>
            <a:r>
              <a:rPr lang="en-US" dirty="0" smtClean="0"/>
              <a:t>ecause you don’t need to use any energy to go down the hill…just relax! </a:t>
            </a:r>
            <a:endParaRPr lang="en-US" dirty="0"/>
          </a:p>
        </p:txBody>
      </p:sp>
      <p:cxnSp>
        <p:nvCxnSpPr>
          <p:cNvPr id="9" name="Straight Arrow Connector 8"/>
          <p:cNvCxnSpPr/>
          <p:nvPr/>
        </p:nvCxnSpPr>
        <p:spPr>
          <a:xfrm flipH="1">
            <a:off x="9802759" y="4839228"/>
            <a:ext cx="2310581" cy="12259"/>
          </a:xfrm>
          <a:prstGeom prst="straightConnector1">
            <a:avLst/>
          </a:prstGeom>
          <a:ln w="41275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511437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Active Transport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158847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spcAft>
                <a:spcPct val="20000"/>
              </a:spcAft>
            </a:pPr>
            <a:r>
              <a:rPr lang="en-US" altLang="en-US" sz="40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Endocytosis</a:t>
            </a:r>
            <a:r>
              <a:rPr lang="en-US" altLang="en-US" sz="4000" dirty="0"/>
              <a:t> is a process by which a cell surrounds and </a:t>
            </a:r>
            <a:r>
              <a:rPr lang="en-US" altLang="en-US" sz="4000" b="1" dirty="0"/>
              <a:t>takes</a:t>
            </a:r>
            <a:r>
              <a:rPr lang="en-US" altLang="en-US" sz="4000" dirty="0"/>
              <a:t> </a:t>
            </a:r>
            <a:r>
              <a:rPr lang="en-US" altLang="en-US" sz="4000" b="1" dirty="0"/>
              <a:t>in</a:t>
            </a:r>
            <a:r>
              <a:rPr lang="en-US" altLang="en-US" sz="4000" dirty="0"/>
              <a:t> material from its environment.</a:t>
            </a:r>
          </a:p>
          <a:p>
            <a:pPr>
              <a:lnSpc>
                <a:spcPct val="90000"/>
              </a:lnSpc>
              <a:spcAft>
                <a:spcPct val="20000"/>
              </a:spcAft>
            </a:pPr>
            <a:r>
              <a:rPr lang="en-US" altLang="en-US" sz="40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Exocytosis</a:t>
            </a:r>
            <a:r>
              <a:rPr lang="en-US" altLang="en-US" sz="4000" dirty="0" smtClean="0"/>
              <a:t> </a:t>
            </a:r>
            <a:r>
              <a:rPr lang="en-US" altLang="en-US" sz="4000" dirty="0"/>
              <a:t>is the expulsion or secretion of materials from a cell. 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9524974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98323"/>
            <a:ext cx="10571998" cy="757083"/>
          </a:xfrm>
        </p:spPr>
        <p:txBody>
          <a:bodyPr/>
          <a:lstStyle/>
          <a:p>
            <a:pPr algn="ctr"/>
            <a:r>
              <a:rPr lang="en-US" dirty="0" smtClean="0"/>
              <a:t>Endocytosis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1" descr="051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9936" y="931605"/>
            <a:ext cx="11139948" cy="59263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6638475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1C1269A9EA19C4DA1B9AB5118549658" ma:contentTypeVersion="5" ma:contentTypeDescription="Create a new document." ma:contentTypeScope="" ma:versionID="8ff4293a00a3949b4065a40f02f13de8">
  <xsd:schema xmlns:xsd="http://www.w3.org/2001/XMLSchema" xmlns:xs="http://www.w3.org/2001/XMLSchema" xmlns:p="http://schemas.microsoft.com/office/2006/metadata/properties" xmlns:ns2="bdf2c121-22a4-4fb1-a4d4-ea1dbb250811" targetNamespace="http://schemas.microsoft.com/office/2006/metadata/properties" ma:root="true" ma:fieldsID="b2716d14b3396b362d0011d2d10b8a68" ns2:_="">
    <xsd:import namespace="bdf2c121-22a4-4fb1-a4d4-ea1dbb25081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df2c121-22a4-4fb1-a4d4-ea1dbb25081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E33C16A-1A90-4DBC-B9BF-79B83EF55F1A}"/>
</file>

<file path=customXml/itemProps2.xml><?xml version="1.0" encoding="utf-8"?>
<ds:datastoreItem xmlns:ds="http://schemas.openxmlformats.org/officeDocument/2006/customXml" ds:itemID="{19E5328B-437C-4A06-BF32-18024C3831C1}"/>
</file>

<file path=customXml/itemProps3.xml><?xml version="1.0" encoding="utf-8"?>
<ds:datastoreItem xmlns:ds="http://schemas.openxmlformats.org/officeDocument/2006/customXml" ds:itemID="{74AE37CB-B1D9-4C7F-AB5A-B1C2EE0FAB5D}"/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TM03457503[[fn=Quotable]]</Template>
  <TotalTime>86</TotalTime>
  <Words>180</Words>
  <Application>Microsoft Office PowerPoint</Application>
  <PresentationFormat>Widescreen</PresentationFormat>
  <Paragraphs>26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Century Gothic</vt:lpstr>
      <vt:lpstr>Times</vt:lpstr>
      <vt:lpstr>Times New Roman</vt:lpstr>
      <vt:lpstr>Wingdings 2</vt:lpstr>
      <vt:lpstr>Quotable</vt:lpstr>
      <vt:lpstr>Cellular Transport</vt:lpstr>
      <vt:lpstr>Active and Passive Transport </vt:lpstr>
      <vt:lpstr>Passive Transport</vt:lpstr>
      <vt:lpstr>Active Transport</vt:lpstr>
      <vt:lpstr>How can I remember this?</vt:lpstr>
      <vt:lpstr>Types of Active Transport</vt:lpstr>
      <vt:lpstr>Endocytosis</vt:lpstr>
    </vt:vector>
  </TitlesOfParts>
  <Company>Fulton County School System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Cellular Transport</dc:title>
  <dc:creator>Pouncey, Kristin</dc:creator>
  <cp:lastModifiedBy>Pouncey, Kristin</cp:lastModifiedBy>
  <cp:revision>6</cp:revision>
  <dcterms:created xsi:type="dcterms:W3CDTF">2016-10-21T13:05:02Z</dcterms:created>
  <dcterms:modified xsi:type="dcterms:W3CDTF">2016-10-21T14:31:48Z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0x01010081C1269A9EA19C4DA1B9AB5118549658</vt:lpwstr>
  </property>
</Properties>
</file>