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3"/>
  </p:sldMasterIdLst>
  <p:notesMasterIdLst>
    <p:notesMasterId r:id="rId32"/>
  </p:notesMasterIdLst>
  <p:sldIdLst>
    <p:sldId id="330" r:id="rId4"/>
    <p:sldId id="331" r:id="rId5"/>
    <p:sldId id="265" r:id="rId6"/>
    <p:sldId id="317" r:id="rId7"/>
    <p:sldId id="270" r:id="rId8"/>
    <p:sldId id="271" r:id="rId9"/>
    <p:sldId id="274" r:id="rId10"/>
    <p:sldId id="275" r:id="rId11"/>
    <p:sldId id="332" r:id="rId12"/>
    <p:sldId id="276" r:id="rId13"/>
    <p:sldId id="277" r:id="rId14"/>
    <p:sldId id="289" r:id="rId15"/>
    <p:sldId id="280" r:id="rId16"/>
    <p:sldId id="321" r:id="rId17"/>
    <p:sldId id="283" r:id="rId18"/>
    <p:sldId id="284" r:id="rId19"/>
    <p:sldId id="285" r:id="rId20"/>
    <p:sldId id="286" r:id="rId21"/>
    <p:sldId id="333" r:id="rId22"/>
    <p:sldId id="294" r:id="rId23"/>
    <p:sldId id="300" r:id="rId24"/>
    <p:sldId id="301" r:id="rId25"/>
    <p:sldId id="302" r:id="rId26"/>
    <p:sldId id="303" r:id="rId27"/>
    <p:sldId id="304" r:id="rId28"/>
    <p:sldId id="305" r:id="rId29"/>
    <p:sldId id="313" r:id="rId30"/>
    <p:sldId id="314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57"/>
    <a:srgbClr val="C9EDFF"/>
    <a:srgbClr val="FFEE9F"/>
    <a:srgbClr val="FFF247"/>
    <a:srgbClr val="C40F3E"/>
    <a:srgbClr val="B7289E"/>
    <a:srgbClr val="F0E5D1"/>
    <a:srgbClr val="401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22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C7A0D9C-F5BC-4BDC-BD55-9AC2672E87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351427D-570B-41BD-9334-534CC0E102C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AD7934C-FFB7-446A-AEAE-2E229EF627E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03DA6853-EBDA-40F9-9590-4CDD1D2DDFF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EE3BE05E-FA53-4F5C-A10B-01ABCEC64BA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61BA1FA2-1B42-4886-A78E-F653E5B776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E080A5-E8F5-49AD-A41E-EA003E97B1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F942363-18B9-44B2-BAC8-A322395440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2235090-64FD-4E0E-9E6F-C124D02E53DF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B961473-2BDC-441D-8371-3280273548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D3F2F40-49D5-4CA6-AC94-42C45F8B40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66534FDA-5372-4A5C-955E-261D494681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BE0CBE4-364E-4F73-B8CA-2D05EFB0221B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8B835082-19A3-4243-BC75-F0E5746638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6AD41658-2C15-40C0-9E45-228D37DA7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E26C9D01-F7D2-40A3-BCD6-963862F8CF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50D1045-9F35-4483-B20D-C65B0C573729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88273A95-5B06-4CF9-B365-4FE6ECDA18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E3814546-8247-465C-B263-374D91233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EC3EAFAA-466C-4A8D-8682-72F73AC463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E76816F-CEBA-4C84-8472-FD191113F57B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345D0A68-3A69-4E58-A3CC-C9D3309474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FDC55D98-203A-45AF-A5AB-B4A1D28A85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7F97863-983B-4C23-9784-1E8B2E26D3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D4D612F-5517-4113-BB6A-F11FA403D002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132D8E0E-8DC4-4F5B-B8B7-2BB9E237A9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EF7766CB-B026-4B48-B663-6471D2EC1C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D3FE9B8F-61D7-4A11-B9AD-29574B662D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69CD2AF-2B5E-4659-81B3-A991480A4A83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8757FBBC-B2D2-4AE3-BE3B-476970AEBF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ACA2C2C6-5C78-4573-82EF-11BF1467E6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91677730-250E-4FB1-96EB-74618AC38C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746D311-CE4E-4120-BAF9-BD9C8623512F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0366F85E-1FE5-48FB-B51C-B470C7A4B6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25FE00D7-CB49-43B7-AEE5-DA06BC97C6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E2BCAAE3-EBCC-4B77-A42E-9EB2769358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BF65AEE-86DA-4FAF-9A53-A4BE6C439505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D5480735-90AA-4D58-87F2-01BBC956C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21ADFAA2-A74E-44B3-BB7A-C5430038E8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B003D541-0283-41DC-9528-0B10AB34A7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1E3CC08-E585-403D-A165-DE352A2DFDF4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5BE00D4D-E891-4126-A10D-48D0806E84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E7A72BD2-D70F-434A-AF3E-75BDD448E8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8A06E146-7B84-4267-B09E-851C1341E6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E18626-9E51-4DA2-964E-767B7F5DD1CD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F6A0256B-EE41-4B90-B9A2-0AB27F80F9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27F45E58-6436-4726-8027-56D2F99A5D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67675E1A-91CC-4AEE-9DD7-8A48D4F9AA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E153E52-033A-4E17-8065-36B873843AA5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99844663-5A1E-47CF-BD5B-7D69400B2B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74733EE3-533B-4B32-81F6-47ECB169F0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384FB84F-9465-4039-9174-400FAD40C3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374052F-2FC8-4E5E-91F5-97A5E2439DEB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7F3DD4BD-8EB1-474E-9321-CA6141DA5B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3E504581-A1D2-4EFE-8EBE-D44D51488C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AD9A2F0D-ABE4-4583-9FE9-399201A318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FD91396-0151-4F51-A4E3-40365AFCE3FA}" type="slidenum">
              <a:rPr lang="en-US" altLang="en-US" sz="1200" smtClean="0"/>
              <a:pPr/>
              <a:t>25</a:t>
            </a:fld>
            <a:endParaRPr lang="en-US" altLang="en-US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199E3E1A-6755-4B81-BFC0-ADFADDE93F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9D9A8B3D-B7CB-4FF2-8CB9-906B7BDD57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9889F781-13A2-41ED-8A8E-3F55CCC4CC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AAF18E5-EC56-4DFF-9646-A8D52DC97A8B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04C514D3-796A-4092-A125-EA77B02381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8EF45EEA-DA89-4934-B190-335FBF75AE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F301D83C-860F-41AD-91FA-44D960D2BB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49E9581-1622-41D0-95FD-860072187DD6}" type="slidenum">
              <a:rPr lang="en-US" altLang="en-US" sz="1200" smtClean="0"/>
              <a:pPr/>
              <a:t>27</a:t>
            </a:fld>
            <a:endParaRPr lang="en-US" altLang="en-US" sz="12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F5C45D97-DE29-48B2-9C52-16924C2D99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77AE0283-81FB-4FE6-AB6D-227FDB9A05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B790CD1F-9E44-4940-8F5B-B58E30B7A8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9DA875C-16DC-4E95-B9D7-88AEAF727F05}" type="slidenum">
              <a:rPr lang="en-US" altLang="en-US" sz="1200" smtClean="0"/>
              <a:pPr/>
              <a:t>28</a:t>
            </a:fld>
            <a:endParaRPr lang="en-US" altLang="en-US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6C1A521A-7545-41E0-9EB8-19AC0E0728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F5BE2FBA-AA8D-4BBF-AA7F-82CE5C5A5E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50D613A0-2F04-4C2F-A2F0-5810F2D742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65DA0A9-593E-4B9D-9541-00450BBC9FB8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1BB4A21-5AD9-4F9A-8F33-42F93D55A0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4D7E88A9-763A-4FA1-BCB5-EAFE1F4F5E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E638BD4F-B5ED-44F8-AA66-35007A1F5E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C5D686-7C8B-4706-928B-13B822DB4005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B8207A18-3305-4C6B-A1D7-57DD1C6586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E4A13780-23F1-4FFA-B287-7284AD54CF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88822E8C-3944-4018-A561-EBF1053867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237FA6D-C114-4B94-8268-DAF00EAEA492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94C1BC03-44C7-4620-A790-0A63ACF449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F5F8426-A33C-4CC2-BF31-5ACBFC957C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3EFD821D-432C-41BE-993C-365A0ADA87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E1CC7A8-9173-47D4-9656-893853771AA8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84533059-4C01-4D2E-8970-3D8B2C5E86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EFB6B58-7B50-4F24-B551-0CB2E1A5E5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E80853D4-11DD-46A6-8430-62D73A0F81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ABDA083-9AAF-494D-8185-F7426C896B17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7140BCA0-763E-4290-99C2-2A6EB35C96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E18F8394-1DBD-4F68-B382-63E9353EF6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5428389B-9F0C-48C2-9BD0-CEF5D0ED4D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59085BF-0FCD-468F-86D7-E050CD4F2155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091C0E05-B8A4-455A-B13F-90A84987F6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50C5B65F-4619-4D48-819B-DFE615C2C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C0AB488B-C0A1-45D1-8805-17C569A567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CED248A-EB9C-43FB-ABD8-D14A55CB2128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9E24BE0D-ABE5-4A7E-84FD-9C99051CE2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1A7E4284-C95F-45A9-934C-7F9525A71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93FA09-6414-4C85-8D0A-430DC387DB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F78C4C-7467-4BD7-A3D4-D06B5E66DF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9AEC2E-9A59-4E60-9B60-A036AD9C27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04EA7-73F7-4E0B-8818-A3A9B4D97C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60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751D77-4D18-424C-82FE-6B101813C0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773B53-59A6-4E62-BACA-1AC7F921A1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230B4D-161D-452E-BC07-E3BC802B6A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46503-56D4-48CF-B15D-6A13010734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79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0062F8-513F-4E31-A8D9-FA69922351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EF324A-BE6A-4A56-859C-84934ED5DA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06CBEA-675F-4BFB-B4F7-0BCE91D57F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5DC40-E5FA-4204-9B27-376FAA1A4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88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6C9BC3-51A9-4318-AFB9-0DF5131FC9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9A651E-097D-4C3E-903C-B992BF17B2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CF0913-04E9-437D-B66E-0B2A55AEDE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8349E-6DA7-4DE7-8D1D-47376ABF56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36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A60AC5-9649-4956-B66C-D749172B85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F73B75-9364-4557-9EC5-E5918F991E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FCE181-4827-4C58-9F64-F26AF1CE4B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B436-8845-4C00-94FD-736BA2E21E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03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710B4B-D69D-43E3-8AD2-B65866B822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44DD63-F640-4C8D-908D-AF89FF331D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C610F7-FF44-4AE3-AE26-DC336CAD88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14DE2-41DB-4855-8659-D750DA0FE2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05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F591A4A-7792-44A8-BB2D-1E0B7F2E70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2D82B53-2F88-4208-BCF1-D72C6EB1F9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5E78E81-62CB-4894-BB33-D976DDE743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1176E-EAB3-4142-AC58-767B62B0EA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928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7135FC7-C540-4B61-B80F-8F8AA6A77D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ABDF32C-2F84-4F08-82A8-6EDB408EC9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02C28D-3786-4700-8425-D99220E466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F7C2A-B715-4CDF-BCB8-40F307E0E0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96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0D8DBE4-A89F-4C93-9BCE-38FC7C703C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975D069-C509-446B-B950-563141EF32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7337A2F-2275-4979-AB41-D979AC4C38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F57B7-9E1C-468A-B74A-A8CCEFB64F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75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C09623-34F8-40A0-B326-799C45A3DC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7E092D-82B1-4468-9833-24F99E2EBC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7935EE-A7C0-43F2-9D04-2F8B015B9F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64C5C-6643-49BD-899F-86DF5BE11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99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166A47-C075-4DD2-B2A3-C42CB6F3E7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4E1A84-F2AB-4FC4-AA2C-62730B04AD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BBC09F-5E68-4DDE-8E9A-8DADF7F2A6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44010-A3F7-4CE3-80F2-497F641062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58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92A090D-FB9E-4079-877E-22F6175559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9B7F74E-6A56-4F72-BEEE-B6A5B649F9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1B39F67-AEEA-4398-91D7-61E9CBA7A08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46B094A-FF66-48FF-AE5B-8A6079939E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29D1914-EA0E-44D9-9A59-A77D0B52378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BCDBEED-7816-49DC-ABA4-F821F94CC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Screen shot 2014-04-14 at 11.58.56 PM.png">
            <a:extLst>
              <a:ext uri="{FF2B5EF4-FFF2-40B4-BE49-F238E27FC236}">
                <a16:creationId xmlns:a16="http://schemas.microsoft.com/office/drawing/2014/main" id="{EF53CD2C-6F4B-4227-8EAF-FB230BDFD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0C16F59E-690D-45A0-B136-E438AAF32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EBE5C869-FB20-42D5-B0EF-783FA479E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36" name="Rectangle 5">
            <a:extLst>
              <a:ext uri="{FF2B5EF4-FFF2-40B4-BE49-F238E27FC236}">
                <a16:creationId xmlns:a16="http://schemas.microsoft.com/office/drawing/2014/main" id="{6059B42E-556C-4C6A-ADEC-C5B02233F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37" name="Rectangle 6">
            <a:extLst>
              <a:ext uri="{FF2B5EF4-FFF2-40B4-BE49-F238E27FC236}">
                <a16:creationId xmlns:a16="http://schemas.microsoft.com/office/drawing/2014/main" id="{202C2C24-D54E-4817-A3DE-941FC4C5D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38" name="Text Box 8">
            <a:extLst>
              <a:ext uri="{FF2B5EF4-FFF2-40B4-BE49-F238E27FC236}">
                <a16:creationId xmlns:a16="http://schemas.microsoft.com/office/drawing/2014/main" id="{E8FEEEA0-E380-4AE5-A6D0-AE959B090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u="sng"/>
              <a:t>The Structure of DNA?</a:t>
            </a:r>
            <a:endParaRPr lang="en-US" altLang="en-US" sz="2400"/>
          </a:p>
        </p:txBody>
      </p:sp>
      <p:pic>
        <p:nvPicPr>
          <p:cNvPr id="18439" name="Picture 10">
            <a:extLst>
              <a:ext uri="{FF2B5EF4-FFF2-40B4-BE49-F238E27FC236}">
                <a16:creationId xmlns:a16="http://schemas.microsoft.com/office/drawing/2014/main" id="{C32AFA5B-C9D5-49F8-B6F8-8FA6DE9B0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5105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11">
            <a:extLst>
              <a:ext uri="{FF2B5EF4-FFF2-40B4-BE49-F238E27FC236}">
                <a16:creationId xmlns:a16="http://schemas.microsoft.com/office/drawing/2014/main" id="{D8C102F5-E857-4F1C-98EE-21F698DE4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990600"/>
            <a:ext cx="3749675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AutoNum type="alphaLcPeriod"/>
            </a:pPr>
            <a:r>
              <a:rPr lang="en-US" altLang="en-US" sz="2400"/>
              <a:t>DNA is constructed of 4 nucleotide bases, Adenine, thymine, cytosine, guanine. </a:t>
            </a:r>
          </a:p>
          <a:p>
            <a:pPr>
              <a:spcBef>
                <a:spcPct val="0"/>
              </a:spcBef>
              <a:buFontTx/>
              <a:buAutoNum type="alphaLcPeriod"/>
            </a:pPr>
            <a:endParaRPr lang="en-US" altLang="en-US" sz="2400"/>
          </a:p>
          <a:p>
            <a:pPr>
              <a:spcBef>
                <a:spcPct val="0"/>
              </a:spcBef>
              <a:buFontTx/>
              <a:buAutoNum type="alphaLcPeriod"/>
            </a:pPr>
            <a:r>
              <a:rPr lang="en-US" altLang="en-US" sz="2400"/>
              <a:t>These bases are held together by the sugar phosphate backbone, which is twisted.</a:t>
            </a:r>
          </a:p>
          <a:p>
            <a:pPr>
              <a:spcBef>
                <a:spcPct val="0"/>
              </a:spcBef>
              <a:buFontTx/>
              <a:buAutoNum type="alphaLcPeriod"/>
            </a:pPr>
            <a:endParaRPr lang="en-US" altLang="en-US" sz="2400"/>
          </a:p>
          <a:p>
            <a:pPr>
              <a:spcBef>
                <a:spcPct val="0"/>
              </a:spcBef>
              <a:buFontTx/>
              <a:buAutoNum type="alphaLcPeriod"/>
            </a:pPr>
            <a:r>
              <a:rPr lang="en-US" altLang="en-US" sz="2400"/>
              <a:t>The structure forms a double helix twisted ladder. </a:t>
            </a:r>
          </a:p>
        </p:txBody>
      </p:sp>
      <p:sp>
        <p:nvSpPr>
          <p:cNvPr id="18441" name="Text Box 12">
            <a:extLst>
              <a:ext uri="{FF2B5EF4-FFF2-40B4-BE49-F238E27FC236}">
                <a16:creationId xmlns:a16="http://schemas.microsoft.com/office/drawing/2014/main" id="{083F7930-65DA-405B-8C91-F7AC00A0B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3.</a:t>
            </a:r>
          </a:p>
        </p:txBody>
      </p:sp>
      <p:sp>
        <p:nvSpPr>
          <p:cNvPr id="18442" name="Text Box 13">
            <a:extLst>
              <a:ext uri="{FF2B5EF4-FFF2-40B4-BE49-F238E27FC236}">
                <a16:creationId xmlns:a16="http://schemas.microsoft.com/office/drawing/2014/main" id="{25DA13F2-F1F7-4987-B711-D10BE75C6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25" y="6669088"/>
            <a:ext cx="777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>
                <a:solidFill>
                  <a:schemeClr val="accent2"/>
                </a:solidFill>
              </a:rPr>
              <a:t>BiologyGuy©</a:t>
            </a:r>
            <a:endParaRPr lang="en-US" altLang="en-US" sz="24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70CB2887-6B29-479D-A17F-EDE4E0D05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1FDA9EDC-0FF9-4FCE-87B1-60AE49CA9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4" name="Rectangle 5">
            <a:extLst>
              <a:ext uri="{FF2B5EF4-FFF2-40B4-BE49-F238E27FC236}">
                <a16:creationId xmlns:a16="http://schemas.microsoft.com/office/drawing/2014/main" id="{C1538CA2-395B-45D5-931E-5AA1769BD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5" name="Rectangle 6">
            <a:extLst>
              <a:ext uri="{FF2B5EF4-FFF2-40B4-BE49-F238E27FC236}">
                <a16:creationId xmlns:a16="http://schemas.microsoft.com/office/drawing/2014/main" id="{9C12CE4F-6B03-447C-ADF9-912D783EA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6" name="Text Box 7">
            <a:extLst>
              <a:ext uri="{FF2B5EF4-FFF2-40B4-BE49-F238E27FC236}">
                <a16:creationId xmlns:a16="http://schemas.microsoft.com/office/drawing/2014/main" id="{62EC215E-E3A1-4FDD-AE68-CF1B591B0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u="sng"/>
              <a:t>The Structure of DNA?</a:t>
            </a:r>
            <a:endParaRPr lang="en-US" altLang="en-US" sz="2400"/>
          </a:p>
        </p:txBody>
      </p:sp>
      <p:pic>
        <p:nvPicPr>
          <p:cNvPr id="20487" name="Picture 8">
            <a:extLst>
              <a:ext uri="{FF2B5EF4-FFF2-40B4-BE49-F238E27FC236}">
                <a16:creationId xmlns:a16="http://schemas.microsoft.com/office/drawing/2014/main" id="{419D7F5A-F49C-4698-97F0-EB822D98D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5105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10">
            <a:extLst>
              <a:ext uri="{FF2B5EF4-FFF2-40B4-BE49-F238E27FC236}">
                <a16:creationId xmlns:a16="http://schemas.microsoft.com/office/drawing/2014/main" id="{66A86480-1CCE-4DD4-98F3-663EA58B0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828800"/>
            <a:ext cx="1654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chemeClr val="folHlink"/>
                </a:solidFill>
              </a:rPr>
              <a:t>Adenine</a:t>
            </a:r>
            <a:endParaRPr lang="en-US" altLang="en-US" sz="2400" b="1" u="sng"/>
          </a:p>
        </p:txBody>
      </p:sp>
      <p:sp>
        <p:nvSpPr>
          <p:cNvPr id="20489" name="Text Box 11">
            <a:extLst>
              <a:ext uri="{FF2B5EF4-FFF2-40B4-BE49-F238E27FC236}">
                <a16:creationId xmlns:a16="http://schemas.microsoft.com/office/drawing/2014/main" id="{8DDFE699-7F53-42AD-86F1-5B56A7A62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828800"/>
            <a:ext cx="1436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B7289E"/>
                </a:solidFill>
              </a:rPr>
              <a:t>Thymine</a:t>
            </a:r>
          </a:p>
        </p:txBody>
      </p:sp>
      <p:sp>
        <p:nvSpPr>
          <p:cNvPr id="20490" name="Text Box 12">
            <a:extLst>
              <a:ext uri="{FF2B5EF4-FFF2-40B4-BE49-F238E27FC236}">
                <a16:creationId xmlns:a16="http://schemas.microsoft.com/office/drawing/2014/main" id="{5A3A23C0-DB9F-4F4A-A263-CDE1EC777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971800"/>
            <a:ext cx="147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C40F3E"/>
                </a:solidFill>
              </a:rPr>
              <a:t>Cytosine</a:t>
            </a:r>
            <a:endParaRPr lang="en-US" altLang="en-US" sz="2400" b="1" u="sng"/>
          </a:p>
        </p:txBody>
      </p:sp>
      <p:sp>
        <p:nvSpPr>
          <p:cNvPr id="20491" name="Text Box 13">
            <a:extLst>
              <a:ext uri="{FF2B5EF4-FFF2-40B4-BE49-F238E27FC236}">
                <a16:creationId xmlns:a16="http://schemas.microsoft.com/office/drawing/2014/main" id="{22EF9FB3-1BF1-4744-B12D-21A30AFCE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97180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chemeClr val="accent2"/>
                </a:solidFill>
              </a:rPr>
              <a:t>Guanine</a:t>
            </a:r>
          </a:p>
        </p:txBody>
      </p:sp>
      <p:sp>
        <p:nvSpPr>
          <p:cNvPr id="20492" name="Line 14">
            <a:extLst>
              <a:ext uri="{FF2B5EF4-FFF2-40B4-BE49-F238E27FC236}">
                <a16:creationId xmlns:a16="http://schemas.microsoft.com/office/drawing/2014/main" id="{AF63AD2F-5539-425E-8F8B-CD56BAD5820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3200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Line 15">
            <a:extLst>
              <a:ext uri="{FF2B5EF4-FFF2-40B4-BE49-F238E27FC236}">
                <a16:creationId xmlns:a16="http://schemas.microsoft.com/office/drawing/2014/main" id="{6AC825F6-C56B-4C6B-B902-AFD6AF1B67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2057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Text Box 16">
            <a:extLst>
              <a:ext uri="{FF2B5EF4-FFF2-40B4-BE49-F238E27FC236}">
                <a16:creationId xmlns:a16="http://schemas.microsoft.com/office/drawing/2014/main" id="{FBC07A19-3201-4351-9837-9ACB47725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810000"/>
            <a:ext cx="236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chemeClr val="folHlink"/>
                </a:solidFill>
              </a:rPr>
              <a:t>Adenine</a:t>
            </a:r>
            <a:endParaRPr lang="en-US" altLang="en-US" sz="2400" b="1" u="sng"/>
          </a:p>
        </p:txBody>
      </p:sp>
      <p:sp>
        <p:nvSpPr>
          <p:cNvPr id="20495" name="Text Box 17">
            <a:extLst>
              <a:ext uri="{FF2B5EF4-FFF2-40B4-BE49-F238E27FC236}">
                <a16:creationId xmlns:a16="http://schemas.microsoft.com/office/drawing/2014/main" id="{E22CC5F8-20EE-42B2-9E12-84D5AC4A2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886200"/>
            <a:ext cx="1436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B7289E"/>
                </a:solidFill>
              </a:rPr>
              <a:t>Thymine</a:t>
            </a:r>
          </a:p>
        </p:txBody>
      </p:sp>
      <p:sp>
        <p:nvSpPr>
          <p:cNvPr id="20496" name="Line 18">
            <a:extLst>
              <a:ext uri="{FF2B5EF4-FFF2-40B4-BE49-F238E27FC236}">
                <a16:creationId xmlns:a16="http://schemas.microsoft.com/office/drawing/2014/main" id="{D9F036E7-C47C-452C-A77C-4F0E42F8A7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14800"/>
            <a:ext cx="457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Text Box 19">
            <a:extLst>
              <a:ext uri="{FF2B5EF4-FFF2-40B4-BE49-F238E27FC236}">
                <a16:creationId xmlns:a16="http://schemas.microsoft.com/office/drawing/2014/main" id="{1BDB8954-75B1-4D2D-9454-3A45E8BF1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572000"/>
            <a:ext cx="147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C40F3E"/>
                </a:solidFill>
              </a:rPr>
              <a:t>Cytosine</a:t>
            </a:r>
            <a:endParaRPr lang="en-US" altLang="en-US" sz="2400" b="1" u="sng"/>
          </a:p>
        </p:txBody>
      </p:sp>
      <p:sp>
        <p:nvSpPr>
          <p:cNvPr id="20498" name="Text Box 20">
            <a:extLst>
              <a:ext uri="{FF2B5EF4-FFF2-40B4-BE49-F238E27FC236}">
                <a16:creationId xmlns:a16="http://schemas.microsoft.com/office/drawing/2014/main" id="{3B685852-D5A7-4D40-A26B-B0EFC580C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57200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chemeClr val="accent2"/>
                </a:solidFill>
              </a:rPr>
              <a:t>Guanine</a:t>
            </a:r>
          </a:p>
        </p:txBody>
      </p:sp>
      <p:sp>
        <p:nvSpPr>
          <p:cNvPr id="20499" name="Line 21">
            <a:extLst>
              <a:ext uri="{FF2B5EF4-FFF2-40B4-BE49-F238E27FC236}">
                <a16:creationId xmlns:a16="http://schemas.microsoft.com/office/drawing/2014/main" id="{1379ECB3-C832-47F5-8FE0-841F566772F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4724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Text Box 22">
            <a:extLst>
              <a:ext uri="{FF2B5EF4-FFF2-40B4-BE49-F238E27FC236}">
                <a16:creationId xmlns:a16="http://schemas.microsoft.com/office/drawing/2014/main" id="{B1712DD9-C654-4C1D-B082-C7CA2FEA4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5991225"/>
            <a:ext cx="8321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Each DNA base pairs with its complimentary base. A-T, and G-C </a:t>
            </a:r>
          </a:p>
        </p:txBody>
      </p:sp>
      <p:sp>
        <p:nvSpPr>
          <p:cNvPr id="20501" name="Text Box 23">
            <a:extLst>
              <a:ext uri="{FF2B5EF4-FFF2-40B4-BE49-F238E27FC236}">
                <a16:creationId xmlns:a16="http://schemas.microsoft.com/office/drawing/2014/main" id="{82ADCCC7-CA2E-46E2-A351-DAC7BEAF5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25" y="6669088"/>
            <a:ext cx="777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>
                <a:solidFill>
                  <a:schemeClr val="accent2"/>
                </a:solidFill>
              </a:rPr>
              <a:t>BiologyGuy©</a:t>
            </a:r>
            <a:endParaRPr lang="en-US" altLang="en-US" sz="24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38E8C06-39FB-4A96-A07C-54B95AF1E1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5563" y="0"/>
            <a:ext cx="5008563" cy="685800"/>
          </a:xfrm>
        </p:spPr>
        <p:txBody>
          <a:bodyPr/>
          <a:lstStyle/>
          <a:p>
            <a:r>
              <a:rPr lang="en-US" altLang="en-US" sz="3600" b="1" u="sng"/>
              <a:t>The structure of DNA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F353E5E-7B76-49C1-B40F-09D2258288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7620000" cy="47244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sz="2800">
                <a:latin typeface="Tahoma" panose="020B0604030504040204" pitchFamily="34" charset="0"/>
              </a:rPr>
              <a:t>DNA is made up of subunits which scientists called ___________________.  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800">
                <a:latin typeface="Tahoma" panose="020B0604030504040204" pitchFamily="34" charset="0"/>
              </a:rPr>
              <a:t>Each nucleotide is made up of a __________, a ____________ and a ______________. </a:t>
            </a:r>
            <a:r>
              <a:rPr lang="en-US" altLang="en-US" sz="2400" b="1"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22532" name="Picture 5">
            <a:extLst>
              <a:ext uri="{FF2B5EF4-FFF2-40B4-BE49-F238E27FC236}">
                <a16:creationId xmlns:a16="http://schemas.microsoft.com/office/drawing/2014/main" id="{CA4C83A0-FF46-4DE0-BD3E-AB0CC708F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3505200"/>
            <a:ext cx="4191000" cy="340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Rectangle 4">
            <a:extLst>
              <a:ext uri="{FF2B5EF4-FFF2-40B4-BE49-F238E27FC236}">
                <a16:creationId xmlns:a16="http://schemas.microsoft.com/office/drawing/2014/main" id="{D0362C0F-7C84-458E-82D7-72E6F89CC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34" name="Rectangle 4">
            <a:extLst>
              <a:ext uri="{FF2B5EF4-FFF2-40B4-BE49-F238E27FC236}">
                <a16:creationId xmlns:a16="http://schemas.microsoft.com/office/drawing/2014/main" id="{62F6A983-BD9E-4D5E-B3F9-793042F00DB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560093" y="-4456906"/>
            <a:ext cx="131763" cy="9036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35" name="Rectangle 4">
            <a:extLst>
              <a:ext uri="{FF2B5EF4-FFF2-40B4-BE49-F238E27FC236}">
                <a16:creationId xmlns:a16="http://schemas.microsoft.com/office/drawing/2014/main" id="{1FEB0BE6-03E3-4CCE-A940-8AF85FED747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485481" y="2372519"/>
            <a:ext cx="173038" cy="883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36" name="Rectangle 4">
            <a:extLst>
              <a:ext uri="{FF2B5EF4-FFF2-40B4-BE49-F238E27FC236}">
                <a16:creationId xmlns:a16="http://schemas.microsoft.com/office/drawing/2014/main" id="{C0A33E3C-2BB0-4A58-9D3D-63BFF5390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20638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2FD8F018-13C2-49BE-AE06-7AB804EF5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261CA15B-7E80-4A8D-92D0-A204D1DC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6" name="Rectangle 5">
            <a:extLst>
              <a:ext uri="{FF2B5EF4-FFF2-40B4-BE49-F238E27FC236}">
                <a16:creationId xmlns:a16="http://schemas.microsoft.com/office/drawing/2014/main" id="{E10EE375-CA56-4BFC-BECB-09E1AA7A6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7" name="Text Box 6">
            <a:extLst>
              <a:ext uri="{FF2B5EF4-FFF2-40B4-BE49-F238E27FC236}">
                <a16:creationId xmlns:a16="http://schemas.microsoft.com/office/drawing/2014/main" id="{FB93E84C-1A53-4122-B9B8-97A29DDF4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 u="sng"/>
              <a:t>DNA Replication</a:t>
            </a:r>
            <a:endParaRPr lang="en-US" altLang="en-US" sz="2400"/>
          </a:p>
        </p:txBody>
      </p:sp>
      <p:sp>
        <p:nvSpPr>
          <p:cNvPr id="23558" name="Text Box 8">
            <a:extLst>
              <a:ext uri="{FF2B5EF4-FFF2-40B4-BE49-F238E27FC236}">
                <a16:creationId xmlns:a16="http://schemas.microsoft.com/office/drawing/2014/main" id="{13662256-7E19-4897-A694-9BE900E69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14954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9" name="Text Box 21">
            <a:extLst>
              <a:ext uri="{FF2B5EF4-FFF2-40B4-BE49-F238E27FC236}">
                <a16:creationId xmlns:a16="http://schemas.microsoft.com/office/drawing/2014/main" id="{5A4B116C-5564-40C9-88B5-D7A804863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5</a:t>
            </a:r>
          </a:p>
        </p:txBody>
      </p:sp>
      <p:sp>
        <p:nvSpPr>
          <p:cNvPr id="23560" name="Text Box 22">
            <a:extLst>
              <a:ext uri="{FF2B5EF4-FFF2-40B4-BE49-F238E27FC236}">
                <a16:creationId xmlns:a16="http://schemas.microsoft.com/office/drawing/2014/main" id="{E47D771B-47EE-48E1-915D-74A2A63C1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25" y="6669088"/>
            <a:ext cx="777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>
                <a:solidFill>
                  <a:schemeClr val="accent2"/>
                </a:solidFill>
              </a:rPr>
              <a:t>BiologyGuy©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pic>
        <p:nvPicPr>
          <p:cNvPr id="23561" name="Picture 1" descr="DNA replication.jpg">
            <a:extLst>
              <a:ext uri="{FF2B5EF4-FFF2-40B4-BE49-F238E27FC236}">
                <a16:creationId xmlns:a16="http://schemas.microsoft.com/office/drawing/2014/main" id="{7BC4CDF4-6011-4E3D-9E05-CD52F43D7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882650"/>
            <a:ext cx="8437562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Rectangle 4">
            <a:extLst>
              <a:ext uri="{FF2B5EF4-FFF2-40B4-BE49-F238E27FC236}">
                <a16:creationId xmlns:a16="http://schemas.microsoft.com/office/drawing/2014/main" id="{EF4C4D83-AAB7-40AE-95A6-64A080F63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7938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B22F14AB-E438-4972-9CEB-03AC14A85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972DB97E-8787-45ED-A131-0BBC5CE2E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4" name="Rectangle 5">
            <a:extLst>
              <a:ext uri="{FF2B5EF4-FFF2-40B4-BE49-F238E27FC236}">
                <a16:creationId xmlns:a16="http://schemas.microsoft.com/office/drawing/2014/main" id="{B80D1839-D4D9-4264-9D35-3178E8058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5" name="Text Box 6">
            <a:extLst>
              <a:ext uri="{FF2B5EF4-FFF2-40B4-BE49-F238E27FC236}">
                <a16:creationId xmlns:a16="http://schemas.microsoft.com/office/drawing/2014/main" id="{1C3F9DE9-9F71-4328-8722-8FBBCC085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u="sng"/>
              <a:t>How is DNA replicated during growth?</a:t>
            </a:r>
            <a:endParaRPr lang="en-US" altLang="en-US" sz="2400"/>
          </a:p>
        </p:txBody>
      </p:sp>
      <p:sp>
        <p:nvSpPr>
          <p:cNvPr id="25606" name="Text Box 7">
            <a:extLst>
              <a:ext uri="{FF2B5EF4-FFF2-40B4-BE49-F238E27FC236}">
                <a16:creationId xmlns:a16="http://schemas.microsoft.com/office/drawing/2014/main" id="{A76C2DD2-7418-4179-9221-D532E0615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14954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7" name="Text Box 8">
            <a:extLst>
              <a:ext uri="{FF2B5EF4-FFF2-40B4-BE49-F238E27FC236}">
                <a16:creationId xmlns:a16="http://schemas.microsoft.com/office/drawing/2014/main" id="{D7A939ED-8747-4DCB-90A4-F3BF531D1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733425"/>
            <a:ext cx="9007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When an organism grows its cells divide by MITOSIS.  During this process the DNA needs to be copied and transferred to the new daughter cell.  The process of </a:t>
            </a:r>
            <a:r>
              <a:rPr lang="en-US" altLang="en-US" sz="2000" b="1"/>
              <a:t>DNA replication can be broken down into 3 steps</a:t>
            </a:r>
            <a:r>
              <a:rPr lang="en-US" altLang="en-US" sz="2000"/>
              <a:t>. </a:t>
            </a:r>
          </a:p>
        </p:txBody>
      </p:sp>
      <p:sp>
        <p:nvSpPr>
          <p:cNvPr id="25608" name="Text Box 10">
            <a:extLst>
              <a:ext uri="{FF2B5EF4-FFF2-40B4-BE49-F238E27FC236}">
                <a16:creationId xmlns:a16="http://schemas.microsoft.com/office/drawing/2014/main" id="{8FFA0586-7FE0-4886-9658-1007210BC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5</a:t>
            </a:r>
          </a:p>
        </p:txBody>
      </p:sp>
      <p:sp>
        <p:nvSpPr>
          <p:cNvPr id="25609" name="Text Box 11">
            <a:extLst>
              <a:ext uri="{FF2B5EF4-FFF2-40B4-BE49-F238E27FC236}">
                <a16:creationId xmlns:a16="http://schemas.microsoft.com/office/drawing/2014/main" id="{020DE25D-440E-42E9-AEEF-DD7E914FD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25" y="6669088"/>
            <a:ext cx="777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>
                <a:solidFill>
                  <a:schemeClr val="accent2"/>
                </a:solidFill>
              </a:rPr>
              <a:t>BiologyGuy©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pic>
        <p:nvPicPr>
          <p:cNvPr id="25610" name="Picture 13" descr="DNA replication.jpg">
            <a:extLst>
              <a:ext uri="{FF2B5EF4-FFF2-40B4-BE49-F238E27FC236}">
                <a16:creationId xmlns:a16="http://schemas.microsoft.com/office/drawing/2014/main" id="{BAD83526-3CAA-4E85-AAA6-DD828D8C7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773430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TextBox 1">
            <a:extLst>
              <a:ext uri="{FF2B5EF4-FFF2-40B4-BE49-F238E27FC236}">
                <a16:creationId xmlns:a16="http://schemas.microsoft.com/office/drawing/2014/main" id="{21A86B5A-CEF2-41FE-99F9-6CB6A1049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429000"/>
            <a:ext cx="1095375" cy="830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Parent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DNA</a:t>
            </a:r>
          </a:p>
        </p:txBody>
      </p:sp>
      <p:sp>
        <p:nvSpPr>
          <p:cNvPr id="25612" name="TextBox 15">
            <a:extLst>
              <a:ext uri="{FF2B5EF4-FFF2-40B4-BE49-F238E27FC236}">
                <a16:creationId xmlns:a16="http://schemas.microsoft.com/office/drawing/2014/main" id="{1B9DA95E-1148-4307-909F-9D9C3E9ED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114800"/>
            <a:ext cx="1219200" cy="1016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DNA for daughter cells</a:t>
            </a:r>
          </a:p>
        </p:txBody>
      </p:sp>
      <p:cxnSp>
        <p:nvCxnSpPr>
          <p:cNvPr id="25613" name="Straight Connector 3">
            <a:extLst>
              <a:ext uri="{FF2B5EF4-FFF2-40B4-BE49-F238E27FC236}">
                <a16:creationId xmlns:a16="http://schemas.microsoft.com/office/drawing/2014/main" id="{F52BEC1B-D5AE-4994-8860-A32181AD88DF}"/>
              </a:ext>
            </a:extLst>
          </p:cNvPr>
          <p:cNvCxnSpPr>
            <a:cxnSpLocks noChangeShapeType="1"/>
            <a:stCxn id="25612" idx="0"/>
          </p:cNvCxnSpPr>
          <p:nvPr/>
        </p:nvCxnSpPr>
        <p:spPr bwMode="auto">
          <a:xfrm flipH="1" flipV="1">
            <a:off x="7848600" y="3429000"/>
            <a:ext cx="533400" cy="685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4" name="Straight Connector 18">
            <a:extLst>
              <a:ext uri="{FF2B5EF4-FFF2-40B4-BE49-F238E27FC236}">
                <a16:creationId xmlns:a16="http://schemas.microsoft.com/office/drawing/2014/main" id="{CF095F85-CA23-48BF-BC25-3DC91D09ECAA}"/>
              </a:ext>
            </a:extLst>
          </p:cNvPr>
          <p:cNvCxnSpPr>
            <a:cxnSpLocks noChangeShapeType="1"/>
            <a:endCxn id="25612" idx="2"/>
          </p:cNvCxnSpPr>
          <p:nvPr/>
        </p:nvCxnSpPr>
        <p:spPr bwMode="auto">
          <a:xfrm flipV="1">
            <a:off x="7696200" y="5130800"/>
            <a:ext cx="685800" cy="660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5" name="Rectangle 3">
            <a:extLst>
              <a:ext uri="{FF2B5EF4-FFF2-40B4-BE49-F238E27FC236}">
                <a16:creationId xmlns:a16="http://schemas.microsoft.com/office/drawing/2014/main" id="{C093E181-649A-4EDA-8746-143E4DDCF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95B1A4C2-FC86-4A9F-A718-E639AA39D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A79EB679-8EC9-4FA3-82AC-217F492E0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7652" name="Rectangle 5">
            <a:extLst>
              <a:ext uri="{FF2B5EF4-FFF2-40B4-BE49-F238E27FC236}">
                <a16:creationId xmlns:a16="http://schemas.microsoft.com/office/drawing/2014/main" id="{BA0AC7BE-06E7-4BA3-9C54-44E00751E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7653" name="Text Box 6">
            <a:extLst>
              <a:ext uri="{FF2B5EF4-FFF2-40B4-BE49-F238E27FC236}">
                <a16:creationId xmlns:a16="http://schemas.microsoft.com/office/drawing/2014/main" id="{6CF3044A-20C7-4C81-969B-D5EB8716E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u="sng"/>
              <a:t>How is DNA replicated?</a:t>
            </a:r>
            <a:endParaRPr lang="en-US" altLang="en-US" sz="2400"/>
          </a:p>
        </p:txBody>
      </p:sp>
      <p:sp>
        <p:nvSpPr>
          <p:cNvPr id="27654" name="Text Box 7">
            <a:extLst>
              <a:ext uri="{FF2B5EF4-FFF2-40B4-BE49-F238E27FC236}">
                <a16:creationId xmlns:a16="http://schemas.microsoft.com/office/drawing/2014/main" id="{9851D157-2202-49B7-9C3C-138D00E5B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14954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7655" name="Text Box 8">
            <a:extLst>
              <a:ext uri="{FF2B5EF4-FFF2-40B4-BE49-F238E27FC236}">
                <a16:creationId xmlns:a16="http://schemas.microsoft.com/office/drawing/2014/main" id="{2F385FD8-B950-47A4-A446-B209EA810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533400"/>
            <a:ext cx="9007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In order for DNA to replicate itself it needs to make a copy of its DNA. The </a:t>
            </a:r>
            <a:r>
              <a:rPr lang="en-US" altLang="en-US" sz="2400" b="1"/>
              <a:t>1</a:t>
            </a:r>
            <a:r>
              <a:rPr lang="en-US" altLang="en-US" sz="2400" b="1" baseline="30000"/>
              <a:t>st</a:t>
            </a:r>
            <a:r>
              <a:rPr lang="en-US" altLang="en-US" sz="2400" b="1"/>
              <a:t> step in DNA replication </a:t>
            </a:r>
            <a:r>
              <a:rPr lang="en-US" altLang="en-US" sz="2400"/>
              <a:t>is the unwinding of the DNA strand.    </a:t>
            </a:r>
          </a:p>
        </p:txBody>
      </p:sp>
      <p:sp>
        <p:nvSpPr>
          <p:cNvPr id="27656" name="Text Box 17">
            <a:extLst>
              <a:ext uri="{FF2B5EF4-FFF2-40B4-BE49-F238E27FC236}">
                <a16:creationId xmlns:a16="http://schemas.microsoft.com/office/drawing/2014/main" id="{A91FCB0B-2362-4781-8058-96F491A3B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152400"/>
            <a:ext cx="123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/>
              <a:t>STEP 1</a:t>
            </a:r>
          </a:p>
        </p:txBody>
      </p:sp>
      <p:sp>
        <p:nvSpPr>
          <p:cNvPr id="27657" name="Text Box 20">
            <a:extLst>
              <a:ext uri="{FF2B5EF4-FFF2-40B4-BE49-F238E27FC236}">
                <a16:creationId xmlns:a16="http://schemas.microsoft.com/office/drawing/2014/main" id="{98A64C9A-8282-49F4-AE59-1AA15CA1F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0225" y="2430463"/>
            <a:ext cx="20351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As the DNA unwinds it exposes the base pairs: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- Adenine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- Thymine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- Cytosine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- Guanine </a:t>
            </a:r>
          </a:p>
        </p:txBody>
      </p:sp>
      <p:sp>
        <p:nvSpPr>
          <p:cNvPr id="27658" name="Text Box 21">
            <a:extLst>
              <a:ext uri="{FF2B5EF4-FFF2-40B4-BE49-F238E27FC236}">
                <a16:creationId xmlns:a16="http://schemas.microsoft.com/office/drawing/2014/main" id="{7E0DB740-A0ED-441B-8B2E-77B5DB441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867400"/>
            <a:ext cx="2743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/>
              <a:t>DNA unwinds 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/>
              <a:t>unzips</a:t>
            </a:r>
            <a:endParaRPr lang="en-US" altLang="en-US" sz="2400"/>
          </a:p>
        </p:txBody>
      </p:sp>
      <p:sp>
        <p:nvSpPr>
          <p:cNvPr id="27659" name="Text Box 22">
            <a:extLst>
              <a:ext uri="{FF2B5EF4-FFF2-40B4-BE49-F238E27FC236}">
                <a16:creationId xmlns:a16="http://schemas.microsoft.com/office/drawing/2014/main" id="{E0833E04-9659-4955-91DE-A90A7C2B4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25" y="6669088"/>
            <a:ext cx="777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>
                <a:solidFill>
                  <a:schemeClr val="accent2"/>
                </a:solidFill>
              </a:rPr>
              <a:t>BiologyGuy©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pic>
        <p:nvPicPr>
          <p:cNvPr id="27660" name="Picture 17" descr="DNA replication.jpg">
            <a:extLst>
              <a:ext uri="{FF2B5EF4-FFF2-40B4-BE49-F238E27FC236}">
                <a16:creationId xmlns:a16="http://schemas.microsoft.com/office/drawing/2014/main" id="{8D1331D0-0641-426B-A74F-8E8D66F02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2" t="33278" r="48285" b="18651"/>
          <a:stretch>
            <a:fillRect/>
          </a:stretch>
        </p:blipFill>
        <p:spPr bwMode="auto">
          <a:xfrm>
            <a:off x="4191000" y="2743200"/>
            <a:ext cx="1905000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8" descr="DNA replication.jpg">
            <a:extLst>
              <a:ext uri="{FF2B5EF4-FFF2-40B4-BE49-F238E27FC236}">
                <a16:creationId xmlns:a16="http://schemas.microsoft.com/office/drawing/2014/main" id="{50791425-DAB7-4D65-8078-B748491EC7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4" r="65303"/>
          <a:stretch>
            <a:fillRect/>
          </a:stretch>
        </p:blipFill>
        <p:spPr bwMode="auto">
          <a:xfrm>
            <a:off x="381000" y="1676400"/>
            <a:ext cx="28194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2" name="Text Box 16">
            <a:extLst>
              <a:ext uri="{FF2B5EF4-FFF2-40B4-BE49-F238E27FC236}">
                <a16:creationId xmlns:a16="http://schemas.microsoft.com/office/drawing/2014/main" id="{FC705FBB-5ADB-4EFA-BE21-4F3DF3C98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172200"/>
            <a:ext cx="1082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/>
              <a:t>DNA</a:t>
            </a:r>
            <a:endParaRPr lang="en-US" altLang="en-US" sz="2400"/>
          </a:p>
        </p:txBody>
      </p:sp>
      <p:sp>
        <p:nvSpPr>
          <p:cNvPr id="27663" name="Rectangle 3">
            <a:extLst>
              <a:ext uri="{FF2B5EF4-FFF2-40B4-BE49-F238E27FC236}">
                <a16:creationId xmlns:a16="http://schemas.microsoft.com/office/drawing/2014/main" id="{30948475-CFBE-421F-8209-51DC14FFE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78A292AB-F263-4661-BCEE-23D711A9D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381DF27F-9C10-480D-9D83-3A63533E4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36513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0" name="Rectangle 5">
            <a:extLst>
              <a:ext uri="{FF2B5EF4-FFF2-40B4-BE49-F238E27FC236}">
                <a16:creationId xmlns:a16="http://schemas.microsoft.com/office/drawing/2014/main" id="{46082E9D-5D6C-463A-BA6C-5C6993897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1" name="Text Box 6">
            <a:extLst>
              <a:ext uri="{FF2B5EF4-FFF2-40B4-BE49-F238E27FC236}">
                <a16:creationId xmlns:a16="http://schemas.microsoft.com/office/drawing/2014/main" id="{B2FE1FEB-C737-45EC-8B38-FC5259975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u="sng"/>
              <a:t>How is DNA replicated?</a:t>
            </a:r>
            <a:endParaRPr lang="en-US" altLang="en-US" sz="2400"/>
          </a:p>
        </p:txBody>
      </p:sp>
      <p:sp>
        <p:nvSpPr>
          <p:cNvPr id="29702" name="Text Box 7">
            <a:extLst>
              <a:ext uri="{FF2B5EF4-FFF2-40B4-BE49-F238E27FC236}">
                <a16:creationId xmlns:a16="http://schemas.microsoft.com/office/drawing/2014/main" id="{46980995-228C-45D8-9736-5EC2A03C1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14954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3" name="Text Box 8">
            <a:extLst>
              <a:ext uri="{FF2B5EF4-FFF2-40B4-BE49-F238E27FC236}">
                <a16:creationId xmlns:a16="http://schemas.microsoft.com/office/drawing/2014/main" id="{167C01F8-AF86-42FD-8896-371B33FFE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733425"/>
            <a:ext cx="90074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In the </a:t>
            </a:r>
            <a:r>
              <a:rPr lang="en-US" altLang="en-US" sz="2400" b="1"/>
              <a:t>2</a:t>
            </a:r>
            <a:r>
              <a:rPr lang="en-US" altLang="en-US" sz="2400" b="1" baseline="30000"/>
              <a:t>nd</a:t>
            </a:r>
            <a:r>
              <a:rPr lang="en-US" altLang="en-US" sz="2400" b="1"/>
              <a:t> step </a:t>
            </a:r>
            <a:r>
              <a:rPr lang="en-US" altLang="en-US" sz="2400"/>
              <a:t>the DNA that is unzipped then creates a complimentary DNA strands using the existing DNA as a template. </a:t>
            </a:r>
            <a:r>
              <a:rPr lang="en-US" altLang="en-US" sz="2400" b="1"/>
              <a:t>DNA polymerase</a:t>
            </a:r>
            <a:r>
              <a:rPr lang="en-US" altLang="en-US" sz="2400"/>
              <a:t> creates the new strand by adding complimentary nucleotide bases to the the template strand.  </a:t>
            </a:r>
          </a:p>
        </p:txBody>
      </p:sp>
      <p:sp>
        <p:nvSpPr>
          <p:cNvPr id="29704" name="Text Box 16">
            <a:extLst>
              <a:ext uri="{FF2B5EF4-FFF2-40B4-BE49-F238E27FC236}">
                <a16:creationId xmlns:a16="http://schemas.microsoft.com/office/drawing/2014/main" id="{47D4CCDB-9889-4CB6-9D96-56D914153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514600"/>
            <a:ext cx="3435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/>
              <a:t>TEMPLATE: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/>
              <a:t>G A C T G A C T G A C</a:t>
            </a:r>
          </a:p>
        </p:txBody>
      </p:sp>
      <p:sp>
        <p:nvSpPr>
          <p:cNvPr id="29705" name="AutoShape 17">
            <a:extLst>
              <a:ext uri="{FF2B5EF4-FFF2-40B4-BE49-F238E27FC236}">
                <a16:creationId xmlns:a16="http://schemas.microsoft.com/office/drawing/2014/main" id="{00C6CFDD-23D9-4724-A846-DAF2CF7B7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191000"/>
            <a:ext cx="533400" cy="533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6" name="Text Box 18">
            <a:extLst>
              <a:ext uri="{FF2B5EF4-FFF2-40B4-BE49-F238E27FC236}">
                <a16:creationId xmlns:a16="http://schemas.microsoft.com/office/drawing/2014/main" id="{DE777F60-B233-461E-ADF0-CCC3A88D5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810000"/>
            <a:ext cx="248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DNA polymerase</a:t>
            </a:r>
          </a:p>
        </p:txBody>
      </p:sp>
      <p:sp>
        <p:nvSpPr>
          <p:cNvPr id="29707" name="Line 19">
            <a:extLst>
              <a:ext uri="{FF2B5EF4-FFF2-40B4-BE49-F238E27FC236}">
                <a16:creationId xmlns:a16="http://schemas.microsoft.com/office/drawing/2014/main" id="{CDC26E7F-4D19-40CD-9B10-04D16E1EA8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4191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Text Box 20">
            <a:extLst>
              <a:ext uri="{FF2B5EF4-FFF2-40B4-BE49-F238E27FC236}">
                <a16:creationId xmlns:a16="http://schemas.microsoft.com/office/drawing/2014/main" id="{64790F06-613A-4853-A732-1DA779F5C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25" y="507682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40F3E"/>
                </a:solidFill>
              </a:rPr>
              <a:t>C</a:t>
            </a:r>
            <a:endParaRPr lang="en-US" altLang="en-US" sz="2400"/>
          </a:p>
        </p:txBody>
      </p:sp>
      <p:sp>
        <p:nvSpPr>
          <p:cNvPr id="29709" name="Line 21">
            <a:extLst>
              <a:ext uri="{FF2B5EF4-FFF2-40B4-BE49-F238E27FC236}">
                <a16:creationId xmlns:a16="http://schemas.microsoft.com/office/drawing/2014/main" id="{4656541D-3FEF-48D2-85B9-7FFBFC36668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57800" y="47244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AutoShape 22">
            <a:extLst>
              <a:ext uri="{FF2B5EF4-FFF2-40B4-BE49-F238E27FC236}">
                <a16:creationId xmlns:a16="http://schemas.microsoft.com/office/drawing/2014/main" id="{FFA92859-5FC9-4672-BCCD-9879E68D3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800600"/>
            <a:ext cx="533400" cy="533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11" name="Text Box 25">
            <a:extLst>
              <a:ext uri="{FF2B5EF4-FFF2-40B4-BE49-F238E27FC236}">
                <a16:creationId xmlns:a16="http://schemas.microsoft.com/office/drawing/2014/main" id="{E0F19CE1-CD89-477A-B220-08E5C0425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557838"/>
            <a:ext cx="366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40F3E"/>
                </a:solidFill>
              </a:rPr>
              <a:t>T</a:t>
            </a:r>
            <a:endParaRPr lang="en-US" altLang="en-US" sz="2400"/>
          </a:p>
        </p:txBody>
      </p:sp>
      <p:sp>
        <p:nvSpPr>
          <p:cNvPr id="29712" name="Line 26">
            <a:extLst>
              <a:ext uri="{FF2B5EF4-FFF2-40B4-BE49-F238E27FC236}">
                <a16:creationId xmlns:a16="http://schemas.microsoft.com/office/drawing/2014/main" id="{B50BA2FD-9C07-489D-AB1D-69367BD2FC2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77000" y="53340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AutoShape 27">
            <a:extLst>
              <a:ext uri="{FF2B5EF4-FFF2-40B4-BE49-F238E27FC236}">
                <a16:creationId xmlns:a16="http://schemas.microsoft.com/office/drawing/2014/main" id="{E5D9CB80-6492-49C4-AD1F-341214625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724400"/>
            <a:ext cx="533400" cy="533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14" name="Text Box 28">
            <a:extLst>
              <a:ext uri="{FF2B5EF4-FFF2-40B4-BE49-F238E27FC236}">
                <a16:creationId xmlns:a16="http://schemas.microsoft.com/office/drawing/2014/main" id="{63E7AD6C-D9E4-4757-ADE5-46FB7894F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6525" y="553402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40F3E"/>
                </a:solidFill>
              </a:rPr>
              <a:t>G</a:t>
            </a:r>
            <a:endParaRPr lang="en-US" altLang="en-US" sz="2400"/>
          </a:p>
        </p:txBody>
      </p:sp>
      <p:sp>
        <p:nvSpPr>
          <p:cNvPr id="29715" name="Line 29">
            <a:extLst>
              <a:ext uri="{FF2B5EF4-FFF2-40B4-BE49-F238E27FC236}">
                <a16:creationId xmlns:a16="http://schemas.microsoft.com/office/drawing/2014/main" id="{F2DD77F1-3288-4AA1-8A6E-24AE344CB0E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91400" y="52578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Text Box 31">
            <a:extLst>
              <a:ext uri="{FF2B5EF4-FFF2-40B4-BE49-F238E27FC236}">
                <a16:creationId xmlns:a16="http://schemas.microsoft.com/office/drawing/2014/main" id="{2C63F970-B6D4-4BE9-BEE3-C3549053B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4102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Complimentary STRAND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29717" name="Text Box 32">
            <a:extLst>
              <a:ext uri="{FF2B5EF4-FFF2-40B4-BE49-F238E27FC236}">
                <a16:creationId xmlns:a16="http://schemas.microsoft.com/office/drawing/2014/main" id="{9F5653AC-EA44-427F-B325-3B9D6B618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76200"/>
            <a:ext cx="123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/>
              <a:t>STEP 2</a:t>
            </a:r>
          </a:p>
        </p:txBody>
      </p:sp>
      <p:sp>
        <p:nvSpPr>
          <p:cNvPr id="29718" name="Text Box 33">
            <a:extLst>
              <a:ext uri="{FF2B5EF4-FFF2-40B4-BE49-F238E27FC236}">
                <a16:creationId xmlns:a16="http://schemas.microsoft.com/office/drawing/2014/main" id="{0542533A-01E2-4AF3-8D96-06EB348B2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25" y="6669088"/>
            <a:ext cx="777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>
                <a:solidFill>
                  <a:schemeClr val="accent2"/>
                </a:solidFill>
              </a:rPr>
              <a:t>BiologyGuy©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pic>
        <p:nvPicPr>
          <p:cNvPr id="29719" name="Picture 29" descr="DNA replication.jpg">
            <a:extLst>
              <a:ext uri="{FF2B5EF4-FFF2-40B4-BE49-F238E27FC236}">
                <a16:creationId xmlns:a16="http://schemas.microsoft.com/office/drawing/2014/main" id="{B900ACED-E5BB-42A4-B842-DC77CB57E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4" b="48561"/>
          <a:stretch>
            <a:fillRect/>
          </a:stretch>
        </p:blipFill>
        <p:spPr bwMode="auto">
          <a:xfrm>
            <a:off x="304800" y="2971800"/>
            <a:ext cx="44735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20" name="Rectangle 4">
            <a:extLst>
              <a:ext uri="{FF2B5EF4-FFF2-40B4-BE49-F238E27FC236}">
                <a16:creationId xmlns:a16="http://schemas.microsoft.com/office/drawing/2014/main" id="{A4B0EA04-CD10-4360-8D8E-BA3D32F3A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21" name="Text Box 30">
            <a:extLst>
              <a:ext uri="{FF2B5EF4-FFF2-40B4-BE49-F238E27FC236}">
                <a16:creationId xmlns:a16="http://schemas.microsoft.com/office/drawing/2014/main" id="{8B4CEF65-06F2-4F3F-ABF8-F36DA3E20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819400"/>
            <a:ext cx="296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Template STRAND </a:t>
            </a:r>
            <a:endParaRPr lang="en-US" altLang="en-US" sz="2400">
              <a:solidFill>
                <a:srgbClr val="FF0000"/>
              </a:solidFill>
            </a:endParaRPr>
          </a:p>
        </p:txBody>
      </p:sp>
      <p:cxnSp>
        <p:nvCxnSpPr>
          <p:cNvPr id="29722" name="Straight Connector 2">
            <a:extLst>
              <a:ext uri="{FF2B5EF4-FFF2-40B4-BE49-F238E27FC236}">
                <a16:creationId xmlns:a16="http://schemas.microsoft.com/office/drawing/2014/main" id="{31023A24-3F6C-461D-AEA4-875F34CDEC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95400" y="3276600"/>
            <a:ext cx="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3" name="Straight Connector 33">
            <a:extLst>
              <a:ext uri="{FF2B5EF4-FFF2-40B4-BE49-F238E27FC236}">
                <a16:creationId xmlns:a16="http://schemas.microsoft.com/office/drawing/2014/main" id="{815FAC95-FECD-433E-8A0C-27DB4FFDAD5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14600" y="4724400"/>
            <a:ext cx="0" cy="762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24" name="Line 15">
            <a:extLst>
              <a:ext uri="{FF2B5EF4-FFF2-40B4-BE49-F238E27FC236}">
                <a16:creationId xmlns:a16="http://schemas.microsoft.com/office/drawing/2014/main" id="{401DB3EC-4150-4638-B45E-82A5C2E724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124200"/>
            <a:ext cx="1447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TextBox 4">
            <a:extLst>
              <a:ext uri="{FF2B5EF4-FFF2-40B4-BE49-F238E27FC236}">
                <a16:creationId xmlns:a16="http://schemas.microsoft.com/office/drawing/2014/main" id="{4DB7CCF5-767C-44A3-B1EB-1D60AFCC4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6367463"/>
            <a:ext cx="3382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Complimentary bases</a:t>
            </a:r>
          </a:p>
        </p:txBody>
      </p:sp>
      <p:cxnSp>
        <p:nvCxnSpPr>
          <p:cNvPr id="29726" name="Straight Arrow Connector 8">
            <a:extLst>
              <a:ext uri="{FF2B5EF4-FFF2-40B4-BE49-F238E27FC236}">
                <a16:creationId xmlns:a16="http://schemas.microsoft.com/office/drawing/2014/main" id="{705BAA65-37E3-4486-94AE-7A5F7A42CAF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638800" y="5562600"/>
            <a:ext cx="838200" cy="838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7" name="Straight Arrow Connector 10">
            <a:extLst>
              <a:ext uri="{FF2B5EF4-FFF2-40B4-BE49-F238E27FC236}">
                <a16:creationId xmlns:a16="http://schemas.microsoft.com/office/drawing/2014/main" id="{2C2C7835-84DC-48E0-95E2-41C0EB17435C}"/>
              </a:ext>
            </a:extLst>
          </p:cNvPr>
          <p:cNvCxnSpPr>
            <a:cxnSpLocks noChangeShapeType="1"/>
            <a:endCxn id="29711" idx="2"/>
          </p:cNvCxnSpPr>
          <p:nvPr/>
        </p:nvCxnSpPr>
        <p:spPr bwMode="auto">
          <a:xfrm flipV="1">
            <a:off x="6477000" y="6019800"/>
            <a:ext cx="48895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8" name="Straight Arrow Connector 12">
            <a:extLst>
              <a:ext uri="{FF2B5EF4-FFF2-40B4-BE49-F238E27FC236}">
                <a16:creationId xmlns:a16="http://schemas.microsoft.com/office/drawing/2014/main" id="{50AB0C17-843A-4F85-A43D-64455EB0C52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77000" y="6172200"/>
            <a:ext cx="137160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00929680-C0ED-4AB4-B503-91237B97E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1111310E-FE11-4918-A84C-DEF5E4BCA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-14288"/>
            <a:ext cx="152400" cy="685800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33944FA5-E8F6-47FA-AAB3-7651C589A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49" name="Text Box 6">
            <a:extLst>
              <a:ext uri="{FF2B5EF4-FFF2-40B4-BE49-F238E27FC236}">
                <a16:creationId xmlns:a16="http://schemas.microsoft.com/office/drawing/2014/main" id="{ABED2FCB-0C6B-4A23-9396-EFEA0AF36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u="sng"/>
              <a:t>How is DNA replicated?</a:t>
            </a:r>
            <a:endParaRPr lang="en-US" altLang="en-US" sz="2400"/>
          </a:p>
        </p:txBody>
      </p:sp>
      <p:sp>
        <p:nvSpPr>
          <p:cNvPr id="31750" name="Text Box 7">
            <a:extLst>
              <a:ext uri="{FF2B5EF4-FFF2-40B4-BE49-F238E27FC236}">
                <a16:creationId xmlns:a16="http://schemas.microsoft.com/office/drawing/2014/main" id="{D5103528-EC83-41A9-821C-701A55B8B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14954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51" name="Text Box 8">
            <a:extLst>
              <a:ext uri="{FF2B5EF4-FFF2-40B4-BE49-F238E27FC236}">
                <a16:creationId xmlns:a16="http://schemas.microsoft.com/office/drawing/2014/main" id="{0D5B441F-1139-426B-BB96-67969019A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685800"/>
            <a:ext cx="90074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In the </a:t>
            </a:r>
            <a:r>
              <a:rPr lang="en-US" altLang="en-US" sz="2400" b="1"/>
              <a:t>3</a:t>
            </a:r>
            <a:r>
              <a:rPr lang="en-US" altLang="en-US" sz="2400" b="1" baseline="30000"/>
              <a:t>rd</a:t>
            </a:r>
            <a:r>
              <a:rPr lang="en-US" altLang="en-US" sz="2400" b="1"/>
              <a:t> step </a:t>
            </a:r>
            <a:r>
              <a:rPr lang="en-US" altLang="en-US" sz="2400"/>
              <a:t>the DNA Polymerase has successfully created the new strands, that match the bases in the original strand. The DNA then zips itself up. The cell now has a copy of its DNA and is ready to divide to produce a new cell, and start mitosis!    </a:t>
            </a:r>
          </a:p>
        </p:txBody>
      </p:sp>
      <p:sp>
        <p:nvSpPr>
          <p:cNvPr id="31752" name="Line 10">
            <a:extLst>
              <a:ext uri="{FF2B5EF4-FFF2-40B4-BE49-F238E27FC236}">
                <a16:creationId xmlns:a16="http://schemas.microsoft.com/office/drawing/2014/main" id="{F42116FE-1DF5-468C-B6A7-CD691E1781B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006850"/>
            <a:ext cx="1447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Text Box 11">
            <a:extLst>
              <a:ext uri="{FF2B5EF4-FFF2-40B4-BE49-F238E27FC236}">
                <a16:creationId xmlns:a16="http://schemas.microsoft.com/office/drawing/2014/main" id="{CF2A6ADF-8F05-44DC-841A-5B66C1D4D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140075"/>
            <a:ext cx="33988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/>
              <a:t>TEMPLATE STRAND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/>
              <a:t>G A C T G A C T G A 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C40F3E"/>
                </a:solidFill>
              </a:rPr>
              <a:t>C T G A C T G A C T 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C40F3E"/>
                </a:solidFill>
              </a:rPr>
              <a:t>NEW STRAND</a:t>
            </a:r>
            <a:endParaRPr lang="en-US" altLang="en-US" sz="2400" b="1" u="sng"/>
          </a:p>
        </p:txBody>
      </p:sp>
      <p:sp>
        <p:nvSpPr>
          <p:cNvPr id="31754" name="Text Box 24">
            <a:extLst>
              <a:ext uri="{FF2B5EF4-FFF2-40B4-BE49-F238E27FC236}">
                <a16:creationId xmlns:a16="http://schemas.microsoft.com/office/drawing/2014/main" id="{19590E65-1720-4D46-9D25-3AF8C38FB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4800600"/>
            <a:ext cx="3521075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This DNA is identical to the original parent DNA. </a:t>
            </a:r>
          </a:p>
        </p:txBody>
      </p:sp>
      <p:sp>
        <p:nvSpPr>
          <p:cNvPr id="31755" name="Text Box 25">
            <a:extLst>
              <a:ext uri="{FF2B5EF4-FFF2-40B4-BE49-F238E27FC236}">
                <a16:creationId xmlns:a16="http://schemas.microsoft.com/office/drawing/2014/main" id="{A1ED9405-72D9-4508-959D-7BAD77E18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28600"/>
            <a:ext cx="123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/>
              <a:t>STEP 3</a:t>
            </a:r>
          </a:p>
        </p:txBody>
      </p:sp>
      <p:sp>
        <p:nvSpPr>
          <p:cNvPr id="31756" name="Text Box 26">
            <a:extLst>
              <a:ext uri="{FF2B5EF4-FFF2-40B4-BE49-F238E27FC236}">
                <a16:creationId xmlns:a16="http://schemas.microsoft.com/office/drawing/2014/main" id="{AF4CA0D6-4E55-40C9-8559-0252CF6F4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25" y="6669088"/>
            <a:ext cx="777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>
                <a:solidFill>
                  <a:schemeClr val="accent2"/>
                </a:solidFill>
              </a:rPr>
              <a:t>BiologyGuy©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pic>
        <p:nvPicPr>
          <p:cNvPr id="31757" name="Picture 17" descr="DNA replication.jpg">
            <a:extLst>
              <a:ext uri="{FF2B5EF4-FFF2-40B4-BE49-F238E27FC236}">
                <a16:creationId xmlns:a16="http://schemas.microsoft.com/office/drawing/2014/main" id="{7680AFDF-417D-478D-AC6E-4D1DEBBC2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1" t="13673" b="57796"/>
          <a:stretch>
            <a:fillRect/>
          </a:stretch>
        </p:blipFill>
        <p:spPr bwMode="auto">
          <a:xfrm>
            <a:off x="609600" y="3092450"/>
            <a:ext cx="3563938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8" name="TextBox 1">
            <a:extLst>
              <a:ext uri="{FF2B5EF4-FFF2-40B4-BE49-F238E27FC236}">
                <a16:creationId xmlns:a16="http://schemas.microsoft.com/office/drawing/2014/main" id="{DFF239CE-74C6-4F15-B412-F92B9A324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997450"/>
            <a:ext cx="174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New strand</a:t>
            </a:r>
          </a:p>
        </p:txBody>
      </p:sp>
      <p:sp>
        <p:nvSpPr>
          <p:cNvPr id="31759" name="TextBox 2">
            <a:extLst>
              <a:ext uri="{FF2B5EF4-FFF2-40B4-BE49-F238E27FC236}">
                <a16:creationId xmlns:a16="http://schemas.microsoft.com/office/drawing/2014/main" id="{A164854C-8B91-469B-9BBE-4ECDEB1E3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711450"/>
            <a:ext cx="3514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Original Template strand</a:t>
            </a:r>
          </a:p>
        </p:txBody>
      </p:sp>
      <p:cxnSp>
        <p:nvCxnSpPr>
          <p:cNvPr id="31760" name="Straight Connector 4">
            <a:extLst>
              <a:ext uri="{FF2B5EF4-FFF2-40B4-BE49-F238E27FC236}">
                <a16:creationId xmlns:a16="http://schemas.microsoft.com/office/drawing/2014/main" id="{B44F2E7F-5969-460C-9F9E-A835DC2A75A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295400" y="3168650"/>
            <a:ext cx="30480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61" name="Rectangle 4">
            <a:extLst>
              <a:ext uri="{FF2B5EF4-FFF2-40B4-BE49-F238E27FC236}">
                <a16:creationId xmlns:a16="http://schemas.microsoft.com/office/drawing/2014/main" id="{97A14893-5791-4D0F-B126-0A04FB954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62" name="TextBox 5">
            <a:extLst>
              <a:ext uri="{FF2B5EF4-FFF2-40B4-BE49-F238E27FC236}">
                <a16:creationId xmlns:a16="http://schemas.microsoft.com/office/drawing/2014/main" id="{75D06E38-0651-42EF-94F8-59A6A32C0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19800"/>
            <a:ext cx="8991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The cell now has a copy of its DNA and is ready to divide by mitosis to produce a new cell.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sp>
        <p:nvSpPr>
          <p:cNvPr id="31763" name="TextBox 6">
            <a:extLst>
              <a:ext uri="{FF2B5EF4-FFF2-40B4-BE49-F238E27FC236}">
                <a16:creationId xmlns:a16="http://schemas.microsoft.com/office/drawing/2014/main" id="{CAE545C9-DD6F-4FF5-90E0-D764F07BD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724400"/>
            <a:ext cx="1595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DNA zips up</a:t>
            </a:r>
          </a:p>
        </p:txBody>
      </p:sp>
      <p:cxnSp>
        <p:nvCxnSpPr>
          <p:cNvPr id="31764" name="Straight Connector 8">
            <a:extLst>
              <a:ext uri="{FF2B5EF4-FFF2-40B4-BE49-F238E27FC236}">
                <a16:creationId xmlns:a16="http://schemas.microsoft.com/office/drawing/2014/main" id="{75633F44-7E16-4863-97C5-F220380DEF5D}"/>
              </a:ext>
            </a:extLst>
          </p:cNvPr>
          <p:cNvCxnSpPr>
            <a:cxnSpLocks noChangeShapeType="1"/>
            <a:stCxn id="31763" idx="0"/>
          </p:cNvCxnSpPr>
          <p:nvPr/>
        </p:nvCxnSpPr>
        <p:spPr bwMode="auto">
          <a:xfrm flipH="1" flipV="1">
            <a:off x="3733800" y="4343400"/>
            <a:ext cx="341313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780C6CB2-1BA0-44B9-99CA-6FA09B408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2C771EA1-FE24-4CF6-B1B2-5B2FC40F7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6" name="Rectangle 5">
            <a:extLst>
              <a:ext uri="{FF2B5EF4-FFF2-40B4-BE49-F238E27FC236}">
                <a16:creationId xmlns:a16="http://schemas.microsoft.com/office/drawing/2014/main" id="{44F0402D-547B-4EEC-904B-C3EB021BA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7" name="Text Box 6">
            <a:extLst>
              <a:ext uri="{FF2B5EF4-FFF2-40B4-BE49-F238E27FC236}">
                <a16:creationId xmlns:a16="http://schemas.microsoft.com/office/drawing/2014/main" id="{76148A34-6CC9-482E-A613-30F58C514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 u="sng"/>
              <a:t>Summary of How DNA is replicated for growth:</a:t>
            </a:r>
            <a:endParaRPr lang="en-US" altLang="en-US" sz="2400"/>
          </a:p>
        </p:txBody>
      </p:sp>
      <p:sp>
        <p:nvSpPr>
          <p:cNvPr id="33798" name="Text Box 7">
            <a:extLst>
              <a:ext uri="{FF2B5EF4-FFF2-40B4-BE49-F238E27FC236}">
                <a16:creationId xmlns:a16="http://schemas.microsoft.com/office/drawing/2014/main" id="{DBDD6D20-EE50-49DD-9FB2-835BB1717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14954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9" name="Text Box 14">
            <a:extLst>
              <a:ext uri="{FF2B5EF4-FFF2-40B4-BE49-F238E27FC236}">
                <a16:creationId xmlns:a16="http://schemas.microsoft.com/office/drawing/2014/main" id="{7274182D-3524-48BE-A284-6ABF8B65F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657225"/>
            <a:ext cx="51974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/>
              <a:t>Step 1.</a:t>
            </a:r>
            <a:r>
              <a:rPr lang="en-US" altLang="en-US" sz="2400"/>
              <a:t> The DNA is unzipped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/>
              <a:t>Step 2: </a:t>
            </a:r>
            <a:r>
              <a:rPr lang="en-US" altLang="en-US" sz="2400"/>
              <a:t>DNA polymerase is used to create a complimentary strand to the original strand.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/>
              <a:t>Step 3: </a:t>
            </a:r>
            <a:r>
              <a:rPr lang="en-US" altLang="en-US" sz="2400"/>
              <a:t>The complementary strand and original strand zip together, forming DNA that is identical to the parent DNA</a:t>
            </a:r>
          </a:p>
        </p:txBody>
      </p:sp>
      <p:sp>
        <p:nvSpPr>
          <p:cNvPr id="33800" name="Text Box 15">
            <a:extLst>
              <a:ext uri="{FF2B5EF4-FFF2-40B4-BE49-F238E27FC236}">
                <a16:creationId xmlns:a16="http://schemas.microsoft.com/office/drawing/2014/main" id="{48BC628D-451C-401F-B5C6-A97331384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25" y="6669088"/>
            <a:ext cx="777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>
                <a:solidFill>
                  <a:schemeClr val="accent2"/>
                </a:solidFill>
              </a:rPr>
              <a:t>BiologyGuy©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pic>
        <p:nvPicPr>
          <p:cNvPr id="33801" name="Picture 1" descr="dna replication2.png">
            <a:extLst>
              <a:ext uri="{FF2B5EF4-FFF2-40B4-BE49-F238E27FC236}">
                <a16:creationId xmlns:a16="http://schemas.microsoft.com/office/drawing/2014/main" id="{4917912A-7487-4D07-A40B-4DA12FA5F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27050"/>
            <a:ext cx="3140075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TextBox 2">
            <a:extLst>
              <a:ext uri="{FF2B5EF4-FFF2-40B4-BE49-F238E27FC236}">
                <a16:creationId xmlns:a16="http://schemas.microsoft.com/office/drawing/2014/main" id="{73346D07-5962-4749-9F85-C7ADB9FFF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81940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33803" name="TextBox 3">
            <a:extLst>
              <a:ext uri="{FF2B5EF4-FFF2-40B4-BE49-F238E27FC236}">
                <a16:creationId xmlns:a16="http://schemas.microsoft.com/office/drawing/2014/main" id="{21DA4618-BCC2-420C-86A1-815049E76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88620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33804" name="TextBox 4">
            <a:extLst>
              <a:ext uri="{FF2B5EF4-FFF2-40B4-BE49-F238E27FC236}">
                <a16:creationId xmlns:a16="http://schemas.microsoft.com/office/drawing/2014/main" id="{EEB44D01-445D-4D81-A026-F87073CAD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94360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3</a:t>
            </a:r>
          </a:p>
        </p:txBody>
      </p:sp>
      <p:sp>
        <p:nvSpPr>
          <p:cNvPr id="33805" name="TextBox 5">
            <a:extLst>
              <a:ext uri="{FF2B5EF4-FFF2-40B4-BE49-F238E27FC236}">
                <a16:creationId xmlns:a16="http://schemas.microsoft.com/office/drawing/2014/main" id="{23DB5D9A-F0F6-4008-99DB-0213601D5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57800"/>
            <a:ext cx="5918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The daughter DNA contains one new strand (complementary strand) and one old strand which came from the parent</a:t>
            </a:r>
          </a:p>
        </p:txBody>
      </p:sp>
      <p:sp>
        <p:nvSpPr>
          <p:cNvPr id="33806" name="TextBox 6">
            <a:extLst>
              <a:ext uri="{FF2B5EF4-FFF2-40B4-BE49-F238E27FC236}">
                <a16:creationId xmlns:a16="http://schemas.microsoft.com/office/drawing/2014/main" id="{575AC7B7-2602-408E-B710-4FA935936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75" y="1600200"/>
            <a:ext cx="1825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Parent DNA</a:t>
            </a:r>
          </a:p>
        </p:txBody>
      </p:sp>
      <p:sp>
        <p:nvSpPr>
          <p:cNvPr id="33807" name="TextBox 18">
            <a:extLst>
              <a:ext uri="{FF2B5EF4-FFF2-40B4-BE49-F238E27FC236}">
                <a16:creationId xmlns:a16="http://schemas.microsoft.com/office/drawing/2014/main" id="{5D08731B-068D-4F27-A4D6-6DA2DEAC2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257800"/>
            <a:ext cx="144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Daughter DNA</a:t>
            </a:r>
          </a:p>
        </p:txBody>
      </p:sp>
      <p:cxnSp>
        <p:nvCxnSpPr>
          <p:cNvPr id="33808" name="Straight Connector 8">
            <a:extLst>
              <a:ext uri="{FF2B5EF4-FFF2-40B4-BE49-F238E27FC236}">
                <a16:creationId xmlns:a16="http://schemas.microsoft.com/office/drawing/2014/main" id="{8A2A89EE-FE73-4E93-B74D-C218261E951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48600" y="5410200"/>
            <a:ext cx="304800" cy="304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9" name="Straight Connector 12">
            <a:extLst>
              <a:ext uri="{FF2B5EF4-FFF2-40B4-BE49-F238E27FC236}">
                <a16:creationId xmlns:a16="http://schemas.microsoft.com/office/drawing/2014/main" id="{C20483F8-26CA-4584-BA64-24552942477B}"/>
              </a:ext>
            </a:extLst>
          </p:cNvPr>
          <p:cNvCxnSpPr>
            <a:cxnSpLocks noChangeShapeType="1"/>
            <a:endCxn id="33807" idx="1"/>
          </p:cNvCxnSpPr>
          <p:nvPr/>
        </p:nvCxnSpPr>
        <p:spPr bwMode="auto">
          <a:xfrm flipH="1" flipV="1">
            <a:off x="6705600" y="5611813"/>
            <a:ext cx="381000" cy="1793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0" name="Rectangle 3">
            <a:extLst>
              <a:ext uri="{FF2B5EF4-FFF2-40B4-BE49-F238E27FC236}">
                <a16:creationId xmlns:a16="http://schemas.microsoft.com/office/drawing/2014/main" id="{0AF552E9-6A97-43B2-92CC-3FFFCE779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85DDAF2B-9D91-4C84-8D08-605C4A5432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AD2E6EAE-9680-43A6-BDB6-EF9A3B55BE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Okay you are done with todays notes, pay attention to the remaining so we can do a fun activity.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6F849366-203A-426B-8368-D47BF33035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Let Review! 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B33AEAA3-6BB1-448C-88D6-EB69BE0334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You will not need to add this stuff to your notes! Wait until you see a slide that says start! </a:t>
            </a:r>
            <a:r>
              <a:rPr lang="en-US" altLang="en-US">
                <a:sym typeface="Wingdings" panose="05000000000000000000" pitchFamily="2" charset="2"/>
              </a:rPr>
              <a:t> </a:t>
            </a:r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33953910-1DD9-4AC3-B32F-185DE45B0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67" name="Rectangle 4">
            <a:extLst>
              <a:ext uri="{FF2B5EF4-FFF2-40B4-BE49-F238E27FC236}">
                <a16:creationId xmlns:a16="http://schemas.microsoft.com/office/drawing/2014/main" id="{9AAB08A9-C191-43C3-8A5F-917B93D3E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68" name="Rectangle 5">
            <a:extLst>
              <a:ext uri="{FF2B5EF4-FFF2-40B4-BE49-F238E27FC236}">
                <a16:creationId xmlns:a16="http://schemas.microsoft.com/office/drawing/2014/main" id="{77EDD80F-AA14-45D2-8860-D53872BD7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69" name="Text Box 6">
            <a:extLst>
              <a:ext uri="{FF2B5EF4-FFF2-40B4-BE49-F238E27FC236}">
                <a16:creationId xmlns:a16="http://schemas.microsoft.com/office/drawing/2014/main" id="{65E46AE8-91F5-4F57-BBA8-57B602655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u="sng"/>
              <a:t>WHAT ARE MUTATIONS?</a:t>
            </a:r>
            <a:endParaRPr lang="en-US" altLang="en-US" sz="2400"/>
          </a:p>
        </p:txBody>
      </p:sp>
      <p:pic>
        <p:nvPicPr>
          <p:cNvPr id="36870" name="Picture 8">
            <a:extLst>
              <a:ext uri="{FF2B5EF4-FFF2-40B4-BE49-F238E27FC236}">
                <a16:creationId xmlns:a16="http://schemas.microsoft.com/office/drawing/2014/main" id="{CBCCE2DE-95A9-4B3E-A26B-0663F3BE7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37038"/>
            <a:ext cx="4495800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18">
            <a:extLst>
              <a:ext uri="{FF2B5EF4-FFF2-40B4-BE49-F238E27FC236}">
                <a16:creationId xmlns:a16="http://schemas.microsoft.com/office/drawing/2014/main" id="{C8A228EA-2F48-4913-BC9C-A737C6941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925" y="581025"/>
            <a:ext cx="36734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How did Peter Parker</a:t>
            </a:r>
            <a:r>
              <a:rPr lang="ja-JP" altLang="en-US" sz="2400"/>
              <a:t>’</a:t>
            </a:r>
            <a:r>
              <a:rPr lang="en-US" altLang="ja-JP" sz="2400"/>
              <a:t>s DNA change to give him spider ability?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The spider that bit him changed/mutated his DNA. The DNA then coded for different proteins, this made him have super powers</a:t>
            </a:r>
          </a:p>
        </p:txBody>
      </p:sp>
      <p:sp>
        <p:nvSpPr>
          <p:cNvPr id="36872" name="Text Box 19">
            <a:extLst>
              <a:ext uri="{FF2B5EF4-FFF2-40B4-BE49-F238E27FC236}">
                <a16:creationId xmlns:a16="http://schemas.microsoft.com/office/drawing/2014/main" id="{D4C15E84-3088-470E-B8F0-DF3F28172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5915025"/>
            <a:ext cx="2319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40F3E"/>
                </a:solidFill>
              </a:rPr>
              <a:t>Spider mutation</a:t>
            </a:r>
            <a:endParaRPr lang="en-US" altLang="en-US" sz="2400"/>
          </a:p>
        </p:txBody>
      </p:sp>
      <p:sp>
        <p:nvSpPr>
          <p:cNvPr id="36873" name="Text Box 20">
            <a:extLst>
              <a:ext uri="{FF2B5EF4-FFF2-40B4-BE49-F238E27FC236}">
                <a16:creationId xmlns:a16="http://schemas.microsoft.com/office/drawing/2014/main" id="{16E23EE0-3329-49B4-A1CA-E25B4319E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25" y="4467225"/>
            <a:ext cx="11160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40F3E"/>
                </a:solidFill>
              </a:rPr>
              <a:t>Super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40F3E"/>
                </a:solidFill>
              </a:rPr>
              <a:t>protein</a:t>
            </a:r>
            <a:endParaRPr lang="en-US" altLang="en-US" sz="2400"/>
          </a:p>
        </p:txBody>
      </p:sp>
      <p:sp>
        <p:nvSpPr>
          <p:cNvPr id="36874" name="Line 21">
            <a:extLst>
              <a:ext uri="{FF2B5EF4-FFF2-40B4-BE49-F238E27FC236}">
                <a16:creationId xmlns:a16="http://schemas.microsoft.com/office/drawing/2014/main" id="{DDEF088C-F6B6-48BA-B95E-F376D2EEF0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5943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Line 22">
            <a:extLst>
              <a:ext uri="{FF2B5EF4-FFF2-40B4-BE49-F238E27FC236}">
                <a16:creationId xmlns:a16="http://schemas.microsoft.com/office/drawing/2014/main" id="{A6DAE207-D8B3-4F93-AE40-B19A6A9ECB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3600" y="4953000"/>
            <a:ext cx="2057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Text Box 24">
            <a:extLst>
              <a:ext uri="{FF2B5EF4-FFF2-40B4-BE49-F238E27FC236}">
                <a16:creationId xmlns:a16="http://schemas.microsoft.com/office/drawing/2014/main" id="{926BBDEE-C81F-49AB-B205-74E1DB07F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7</a:t>
            </a:r>
          </a:p>
        </p:txBody>
      </p:sp>
      <p:sp>
        <p:nvSpPr>
          <p:cNvPr id="36877" name="Text Box 25">
            <a:extLst>
              <a:ext uri="{FF2B5EF4-FFF2-40B4-BE49-F238E27FC236}">
                <a16:creationId xmlns:a16="http://schemas.microsoft.com/office/drawing/2014/main" id="{EE26F142-73F5-43AE-92E2-800B93456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8" y="5305425"/>
            <a:ext cx="4411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/>
              <a:t>Mutation= change in DNA base</a:t>
            </a:r>
            <a:endParaRPr lang="en-US" altLang="en-US" sz="2400"/>
          </a:p>
        </p:txBody>
      </p:sp>
      <p:sp>
        <p:nvSpPr>
          <p:cNvPr id="36878" name="Text Box 26">
            <a:extLst>
              <a:ext uri="{FF2B5EF4-FFF2-40B4-BE49-F238E27FC236}">
                <a16:creationId xmlns:a16="http://schemas.microsoft.com/office/drawing/2014/main" id="{5D8AD91C-7CA3-41BC-A7DE-AAB45A814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25" y="6669088"/>
            <a:ext cx="777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>
                <a:solidFill>
                  <a:schemeClr val="accent2"/>
                </a:solidFill>
              </a:rPr>
              <a:t>BiologyGuy©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36879" name="Rectangle 4">
            <a:extLst>
              <a:ext uri="{FF2B5EF4-FFF2-40B4-BE49-F238E27FC236}">
                <a16:creationId xmlns:a16="http://schemas.microsoft.com/office/drawing/2014/main" id="{15B8E0E0-A930-4E45-BEEF-F9AE04929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-4763"/>
            <a:ext cx="152400" cy="685800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6880" name="Picture 19" descr="GUY 2 edit.jpg">
            <a:extLst>
              <a:ext uri="{FF2B5EF4-FFF2-40B4-BE49-F238E27FC236}">
                <a16:creationId xmlns:a16="http://schemas.microsoft.com/office/drawing/2014/main" id="{A51E4638-21FF-4598-A23C-7AD6347CD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1052513"/>
            <a:ext cx="2362200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1" name="Freeform 3">
            <a:extLst>
              <a:ext uri="{FF2B5EF4-FFF2-40B4-BE49-F238E27FC236}">
                <a16:creationId xmlns:a16="http://schemas.microsoft.com/office/drawing/2014/main" id="{8B77520A-C9E5-48A4-96D4-192A822F7D83}"/>
              </a:ext>
            </a:extLst>
          </p:cNvPr>
          <p:cNvSpPr>
            <a:spLocks/>
          </p:cNvSpPr>
          <p:nvPr/>
        </p:nvSpPr>
        <p:spPr bwMode="auto">
          <a:xfrm>
            <a:off x="3343275" y="2590800"/>
            <a:ext cx="1295400" cy="1524000"/>
          </a:xfrm>
          <a:custGeom>
            <a:avLst/>
            <a:gdLst>
              <a:gd name="T0" fmla="*/ 769752 w 1032497"/>
              <a:gd name="T1" fmla="*/ 312523 h 1059821"/>
              <a:gd name="T2" fmla="*/ 815030 w 1032497"/>
              <a:gd name="T3" fmla="*/ 507841 h 1059821"/>
              <a:gd name="T4" fmla="*/ 950867 w 1032497"/>
              <a:gd name="T5" fmla="*/ 585971 h 1059821"/>
              <a:gd name="T6" fmla="*/ 1267823 w 1032497"/>
              <a:gd name="T7" fmla="*/ 546908 h 1059821"/>
              <a:gd name="T8" fmla="*/ 1516862 w 1032497"/>
              <a:gd name="T9" fmla="*/ 195325 h 1059821"/>
              <a:gd name="T10" fmla="*/ 1720619 w 1032497"/>
              <a:gd name="T11" fmla="*/ 0 h 1059821"/>
              <a:gd name="T12" fmla="*/ 1901734 w 1032497"/>
              <a:gd name="T13" fmla="*/ 195325 h 1059821"/>
              <a:gd name="T14" fmla="*/ 1924375 w 1032497"/>
              <a:gd name="T15" fmla="*/ 312523 h 1059821"/>
              <a:gd name="T16" fmla="*/ 2037574 w 1032497"/>
              <a:gd name="T17" fmla="*/ 507841 h 1059821"/>
              <a:gd name="T18" fmla="*/ 2150773 w 1032497"/>
              <a:gd name="T19" fmla="*/ 703166 h 1059821"/>
              <a:gd name="T20" fmla="*/ 2196053 w 1032497"/>
              <a:gd name="T21" fmla="*/ 820361 h 1059821"/>
              <a:gd name="T22" fmla="*/ 2263969 w 1032497"/>
              <a:gd name="T23" fmla="*/ 898489 h 1059821"/>
              <a:gd name="T24" fmla="*/ 2331890 w 1032497"/>
              <a:gd name="T25" fmla="*/ 1250074 h 1059821"/>
              <a:gd name="T26" fmla="*/ 2354531 w 1032497"/>
              <a:gd name="T27" fmla="*/ 1367266 h 1059821"/>
              <a:gd name="T28" fmla="*/ 2399809 w 1032497"/>
              <a:gd name="T29" fmla="*/ 1484458 h 1059821"/>
              <a:gd name="T30" fmla="*/ 2490368 w 1032497"/>
              <a:gd name="T31" fmla="*/ 1679782 h 1059821"/>
              <a:gd name="T32" fmla="*/ 2513008 w 1032497"/>
              <a:gd name="T33" fmla="*/ 1796976 h 1059821"/>
              <a:gd name="T34" fmla="*/ 2558288 w 1032497"/>
              <a:gd name="T35" fmla="*/ 1953235 h 1059821"/>
              <a:gd name="T36" fmla="*/ 2535645 w 1032497"/>
              <a:gd name="T37" fmla="*/ 2343885 h 1059821"/>
              <a:gd name="T38" fmla="*/ 2467730 w 1032497"/>
              <a:gd name="T39" fmla="*/ 2382946 h 1059821"/>
              <a:gd name="T40" fmla="*/ 2241331 w 1032497"/>
              <a:gd name="T41" fmla="*/ 2422010 h 1059821"/>
              <a:gd name="T42" fmla="*/ 2150773 w 1032497"/>
              <a:gd name="T43" fmla="*/ 2500142 h 1059821"/>
              <a:gd name="T44" fmla="*/ 2082854 w 1032497"/>
              <a:gd name="T45" fmla="*/ 2539209 h 1059821"/>
              <a:gd name="T46" fmla="*/ 1969654 w 1032497"/>
              <a:gd name="T47" fmla="*/ 2695467 h 1059821"/>
              <a:gd name="T48" fmla="*/ 1947014 w 1032497"/>
              <a:gd name="T49" fmla="*/ 2812658 h 1059821"/>
              <a:gd name="T50" fmla="*/ 2014934 w 1032497"/>
              <a:gd name="T51" fmla="*/ 2851725 h 1059821"/>
              <a:gd name="T52" fmla="*/ 2037574 w 1032497"/>
              <a:gd name="T53" fmla="*/ 2968920 h 1059821"/>
              <a:gd name="T54" fmla="*/ 2105492 w 1032497"/>
              <a:gd name="T55" fmla="*/ 3203306 h 1059821"/>
              <a:gd name="T56" fmla="*/ 2060213 w 1032497"/>
              <a:gd name="T57" fmla="*/ 4101792 h 1059821"/>
              <a:gd name="T58" fmla="*/ 1969654 w 1032497"/>
              <a:gd name="T59" fmla="*/ 4336180 h 1059821"/>
              <a:gd name="T60" fmla="*/ 1833817 w 1032497"/>
              <a:gd name="T61" fmla="*/ 4414308 h 1059821"/>
              <a:gd name="T62" fmla="*/ 1765897 w 1032497"/>
              <a:gd name="T63" fmla="*/ 4453373 h 1059821"/>
              <a:gd name="T64" fmla="*/ 1697978 w 1032497"/>
              <a:gd name="T65" fmla="*/ 4492442 h 1059821"/>
              <a:gd name="T66" fmla="*/ 1607419 w 1032497"/>
              <a:gd name="T67" fmla="*/ 4531505 h 1059821"/>
              <a:gd name="T68" fmla="*/ 815030 w 1032497"/>
              <a:gd name="T69" fmla="*/ 4453373 h 1059821"/>
              <a:gd name="T70" fmla="*/ 588634 w 1032497"/>
              <a:gd name="T71" fmla="*/ 4414308 h 1059821"/>
              <a:gd name="T72" fmla="*/ 520713 w 1032497"/>
              <a:gd name="T73" fmla="*/ 4375246 h 1059821"/>
              <a:gd name="T74" fmla="*/ 226396 w 1032497"/>
              <a:gd name="T75" fmla="*/ 4336180 h 1059821"/>
              <a:gd name="T76" fmla="*/ 181118 w 1032497"/>
              <a:gd name="T77" fmla="*/ 4179921 h 1059821"/>
              <a:gd name="T78" fmla="*/ 249035 w 1032497"/>
              <a:gd name="T79" fmla="*/ 3750211 h 1059821"/>
              <a:gd name="T80" fmla="*/ 294317 w 1032497"/>
              <a:gd name="T81" fmla="*/ 3359565 h 1059821"/>
              <a:gd name="T82" fmla="*/ 271676 w 1032497"/>
              <a:gd name="T83" fmla="*/ 2265754 h 1059821"/>
              <a:gd name="T84" fmla="*/ 0 w 1032497"/>
              <a:gd name="T85" fmla="*/ 2148560 h 1059821"/>
              <a:gd name="T86" fmla="*/ 45278 w 1032497"/>
              <a:gd name="T87" fmla="*/ 1757913 h 1059821"/>
              <a:gd name="T88" fmla="*/ 67919 w 1032497"/>
              <a:gd name="T89" fmla="*/ 1640719 h 1059821"/>
              <a:gd name="T90" fmla="*/ 113198 w 1032497"/>
              <a:gd name="T91" fmla="*/ 1484458 h 1059821"/>
              <a:gd name="T92" fmla="*/ 181118 w 1032497"/>
              <a:gd name="T93" fmla="*/ 1367266 h 1059821"/>
              <a:gd name="T94" fmla="*/ 249035 w 1032497"/>
              <a:gd name="T95" fmla="*/ 1093811 h 1059821"/>
              <a:gd name="T96" fmla="*/ 316956 w 1032497"/>
              <a:gd name="T97" fmla="*/ 859424 h 1059821"/>
              <a:gd name="T98" fmla="*/ 384875 w 1032497"/>
              <a:gd name="T99" fmla="*/ 625039 h 1059821"/>
              <a:gd name="T100" fmla="*/ 452795 w 1032497"/>
              <a:gd name="T101" fmla="*/ 507841 h 1059821"/>
              <a:gd name="T102" fmla="*/ 588634 w 1032497"/>
              <a:gd name="T103" fmla="*/ 195325 h 1059821"/>
              <a:gd name="T104" fmla="*/ 656552 w 1032497"/>
              <a:gd name="T105" fmla="*/ 156261 h 1059821"/>
              <a:gd name="T106" fmla="*/ 724468 w 1032497"/>
              <a:gd name="T107" fmla="*/ 234392 h 1059821"/>
              <a:gd name="T108" fmla="*/ 769752 w 1032497"/>
              <a:gd name="T109" fmla="*/ 507841 h 1059821"/>
              <a:gd name="T110" fmla="*/ 905589 w 1032497"/>
              <a:gd name="T111" fmla="*/ 625039 h 1059821"/>
              <a:gd name="T112" fmla="*/ 1086708 w 1032497"/>
              <a:gd name="T113" fmla="*/ 546908 h 10598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032497" h="1059821">
                <a:moveTo>
                  <a:pt x="310663" y="73092"/>
                </a:moveTo>
                <a:cubicBezTo>
                  <a:pt x="316754" y="88319"/>
                  <a:pt x="316594" y="107974"/>
                  <a:pt x="328937" y="118773"/>
                </a:cubicBezTo>
                <a:cubicBezTo>
                  <a:pt x="343434" y="131457"/>
                  <a:pt x="383760" y="137046"/>
                  <a:pt x="383760" y="137046"/>
                </a:cubicBezTo>
                <a:cubicBezTo>
                  <a:pt x="426400" y="134001"/>
                  <a:pt x="470208" y="138277"/>
                  <a:pt x="511680" y="127910"/>
                </a:cubicBezTo>
                <a:cubicBezTo>
                  <a:pt x="561622" y="115426"/>
                  <a:pt x="573329" y="71586"/>
                  <a:pt x="612189" y="45682"/>
                </a:cubicBezTo>
                <a:cubicBezTo>
                  <a:pt x="675025" y="3795"/>
                  <a:pt x="646176" y="16082"/>
                  <a:pt x="694423" y="0"/>
                </a:cubicBezTo>
                <a:cubicBezTo>
                  <a:pt x="729598" y="14069"/>
                  <a:pt x="746243" y="13768"/>
                  <a:pt x="767520" y="45682"/>
                </a:cubicBezTo>
                <a:cubicBezTo>
                  <a:pt x="772862" y="53695"/>
                  <a:pt x="772350" y="64478"/>
                  <a:pt x="776657" y="73092"/>
                </a:cubicBezTo>
                <a:cubicBezTo>
                  <a:pt x="791885" y="103547"/>
                  <a:pt x="794932" y="100501"/>
                  <a:pt x="822343" y="118773"/>
                </a:cubicBezTo>
                <a:cubicBezTo>
                  <a:pt x="840700" y="173843"/>
                  <a:pt x="815917" y="121032"/>
                  <a:pt x="868029" y="164455"/>
                </a:cubicBezTo>
                <a:cubicBezTo>
                  <a:pt x="876465" y="171485"/>
                  <a:pt x="878538" y="184100"/>
                  <a:pt x="886303" y="191865"/>
                </a:cubicBezTo>
                <a:cubicBezTo>
                  <a:pt x="894068" y="199629"/>
                  <a:pt x="904577" y="204046"/>
                  <a:pt x="913714" y="210137"/>
                </a:cubicBezTo>
                <a:lnTo>
                  <a:pt x="941126" y="292365"/>
                </a:lnTo>
                <a:cubicBezTo>
                  <a:pt x="944172" y="301501"/>
                  <a:pt x="944921" y="311761"/>
                  <a:pt x="950263" y="319774"/>
                </a:cubicBezTo>
                <a:cubicBezTo>
                  <a:pt x="956354" y="328910"/>
                  <a:pt x="961677" y="338609"/>
                  <a:pt x="968537" y="347183"/>
                </a:cubicBezTo>
                <a:cubicBezTo>
                  <a:pt x="991201" y="375510"/>
                  <a:pt x="986337" y="355369"/>
                  <a:pt x="1005086" y="392865"/>
                </a:cubicBezTo>
                <a:cubicBezTo>
                  <a:pt x="1009393" y="401479"/>
                  <a:pt x="1010429" y="411422"/>
                  <a:pt x="1014223" y="420274"/>
                </a:cubicBezTo>
                <a:cubicBezTo>
                  <a:pt x="1019588" y="432793"/>
                  <a:pt x="1026406" y="444638"/>
                  <a:pt x="1032497" y="456820"/>
                </a:cubicBezTo>
                <a:cubicBezTo>
                  <a:pt x="1029451" y="487275"/>
                  <a:pt x="1033820" y="519420"/>
                  <a:pt x="1023360" y="548184"/>
                </a:cubicBezTo>
                <a:cubicBezTo>
                  <a:pt x="1020068" y="557235"/>
                  <a:pt x="1005468" y="555856"/>
                  <a:pt x="995949" y="557320"/>
                </a:cubicBezTo>
                <a:cubicBezTo>
                  <a:pt x="965696" y="561974"/>
                  <a:pt x="935034" y="563411"/>
                  <a:pt x="904577" y="566456"/>
                </a:cubicBezTo>
                <a:cubicBezTo>
                  <a:pt x="892394" y="572547"/>
                  <a:pt x="880548" y="579364"/>
                  <a:pt x="868029" y="584729"/>
                </a:cubicBezTo>
                <a:cubicBezTo>
                  <a:pt x="859176" y="588523"/>
                  <a:pt x="849232" y="589559"/>
                  <a:pt x="840617" y="593866"/>
                </a:cubicBezTo>
                <a:cubicBezTo>
                  <a:pt x="817564" y="605391"/>
                  <a:pt x="811929" y="613415"/>
                  <a:pt x="794931" y="630411"/>
                </a:cubicBezTo>
                <a:cubicBezTo>
                  <a:pt x="791885" y="639547"/>
                  <a:pt x="781487" y="649206"/>
                  <a:pt x="785794" y="657820"/>
                </a:cubicBezTo>
                <a:cubicBezTo>
                  <a:pt x="790102" y="666435"/>
                  <a:pt x="806395" y="660147"/>
                  <a:pt x="813206" y="666957"/>
                </a:cubicBezTo>
                <a:cubicBezTo>
                  <a:pt x="820016" y="673767"/>
                  <a:pt x="818036" y="685752"/>
                  <a:pt x="822343" y="694366"/>
                </a:cubicBezTo>
                <a:cubicBezTo>
                  <a:pt x="857768" y="765210"/>
                  <a:pt x="826788" y="680291"/>
                  <a:pt x="849754" y="749184"/>
                </a:cubicBezTo>
                <a:cubicBezTo>
                  <a:pt x="843663" y="819230"/>
                  <a:pt x="839540" y="889474"/>
                  <a:pt x="831480" y="959321"/>
                </a:cubicBezTo>
                <a:cubicBezTo>
                  <a:pt x="828892" y="981745"/>
                  <a:pt x="814883" y="1003055"/>
                  <a:pt x="794931" y="1014139"/>
                </a:cubicBezTo>
                <a:cubicBezTo>
                  <a:pt x="778092" y="1023493"/>
                  <a:pt x="758383" y="1026321"/>
                  <a:pt x="740109" y="1032412"/>
                </a:cubicBezTo>
                <a:lnTo>
                  <a:pt x="712697" y="1041548"/>
                </a:lnTo>
                <a:cubicBezTo>
                  <a:pt x="703560" y="1044593"/>
                  <a:pt x="694630" y="1048349"/>
                  <a:pt x="685286" y="1050685"/>
                </a:cubicBezTo>
                <a:lnTo>
                  <a:pt x="648737" y="1059821"/>
                </a:lnTo>
                <a:lnTo>
                  <a:pt x="328937" y="1041548"/>
                </a:lnTo>
                <a:cubicBezTo>
                  <a:pt x="298396" y="1039512"/>
                  <a:pt x="267819" y="1037066"/>
                  <a:pt x="237566" y="1032412"/>
                </a:cubicBezTo>
                <a:cubicBezTo>
                  <a:pt x="228047" y="1030948"/>
                  <a:pt x="219711" y="1024471"/>
                  <a:pt x="210154" y="1023276"/>
                </a:cubicBezTo>
                <a:cubicBezTo>
                  <a:pt x="170749" y="1018351"/>
                  <a:pt x="130965" y="1017185"/>
                  <a:pt x="91371" y="1014139"/>
                </a:cubicBezTo>
                <a:cubicBezTo>
                  <a:pt x="85280" y="1001957"/>
                  <a:pt x="73097" y="991214"/>
                  <a:pt x="73097" y="977594"/>
                </a:cubicBezTo>
                <a:cubicBezTo>
                  <a:pt x="73097" y="925088"/>
                  <a:pt x="91332" y="916851"/>
                  <a:pt x="100508" y="877094"/>
                </a:cubicBezTo>
                <a:cubicBezTo>
                  <a:pt x="107492" y="846832"/>
                  <a:pt x="118783" y="785730"/>
                  <a:pt x="118783" y="785730"/>
                </a:cubicBezTo>
                <a:cubicBezTo>
                  <a:pt x="115737" y="700457"/>
                  <a:pt x="129035" y="613006"/>
                  <a:pt x="109645" y="529911"/>
                </a:cubicBezTo>
                <a:cubicBezTo>
                  <a:pt x="106715" y="517356"/>
                  <a:pt x="7010" y="503670"/>
                  <a:pt x="0" y="502502"/>
                </a:cubicBezTo>
                <a:cubicBezTo>
                  <a:pt x="7180" y="459425"/>
                  <a:pt x="7369" y="449301"/>
                  <a:pt x="18274" y="411138"/>
                </a:cubicBezTo>
                <a:cubicBezTo>
                  <a:pt x="20920" y="401878"/>
                  <a:pt x="23617" y="392581"/>
                  <a:pt x="27411" y="383729"/>
                </a:cubicBezTo>
                <a:cubicBezTo>
                  <a:pt x="32776" y="371210"/>
                  <a:pt x="37768" y="358266"/>
                  <a:pt x="45685" y="347183"/>
                </a:cubicBezTo>
                <a:cubicBezTo>
                  <a:pt x="53196" y="336669"/>
                  <a:pt x="63960" y="328910"/>
                  <a:pt x="73097" y="319774"/>
                </a:cubicBezTo>
                <a:cubicBezTo>
                  <a:pt x="94525" y="255495"/>
                  <a:pt x="66636" y="334848"/>
                  <a:pt x="100508" y="255819"/>
                </a:cubicBezTo>
                <a:cubicBezTo>
                  <a:pt x="123204" y="202865"/>
                  <a:pt x="92802" y="253671"/>
                  <a:pt x="127920" y="201001"/>
                </a:cubicBezTo>
                <a:cubicBezTo>
                  <a:pt x="137078" y="173530"/>
                  <a:pt x="135651" y="169798"/>
                  <a:pt x="155331" y="146183"/>
                </a:cubicBezTo>
                <a:cubicBezTo>
                  <a:pt x="163604" y="136257"/>
                  <a:pt x="174809" y="128972"/>
                  <a:pt x="182743" y="118773"/>
                </a:cubicBezTo>
                <a:cubicBezTo>
                  <a:pt x="186715" y="113666"/>
                  <a:pt x="218413" y="57172"/>
                  <a:pt x="237566" y="45682"/>
                </a:cubicBezTo>
                <a:cubicBezTo>
                  <a:pt x="245825" y="40727"/>
                  <a:pt x="255840" y="39591"/>
                  <a:pt x="264977" y="36546"/>
                </a:cubicBezTo>
                <a:cubicBezTo>
                  <a:pt x="274114" y="42637"/>
                  <a:pt x="286296" y="45682"/>
                  <a:pt x="292388" y="54819"/>
                </a:cubicBezTo>
                <a:cubicBezTo>
                  <a:pt x="298949" y="64659"/>
                  <a:pt x="301323" y="107099"/>
                  <a:pt x="310663" y="118773"/>
                </a:cubicBezTo>
                <a:cubicBezTo>
                  <a:pt x="323545" y="134874"/>
                  <a:pt x="347429" y="140164"/>
                  <a:pt x="365486" y="146183"/>
                </a:cubicBezTo>
                <a:cubicBezTo>
                  <a:pt x="433710" y="136437"/>
                  <a:pt x="414217" y="152274"/>
                  <a:pt x="438583" y="127910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2" name="Freeform 4">
            <a:extLst>
              <a:ext uri="{FF2B5EF4-FFF2-40B4-BE49-F238E27FC236}">
                <a16:creationId xmlns:a16="http://schemas.microsoft.com/office/drawing/2014/main" id="{96B27CFE-3304-4953-BD91-126FFAE867FE}"/>
              </a:ext>
            </a:extLst>
          </p:cNvPr>
          <p:cNvSpPr>
            <a:spLocks/>
          </p:cNvSpPr>
          <p:nvPr/>
        </p:nvSpPr>
        <p:spPr bwMode="auto">
          <a:xfrm>
            <a:off x="4029075" y="4038600"/>
            <a:ext cx="381000" cy="609600"/>
          </a:xfrm>
          <a:custGeom>
            <a:avLst/>
            <a:gdLst>
              <a:gd name="T0" fmla="*/ 0 w 274537"/>
              <a:gd name="T1" fmla="*/ 50382 h 475464"/>
              <a:gd name="T2" fmla="*/ 67788 w 274537"/>
              <a:gd name="T3" fmla="*/ 963832 h 475464"/>
              <a:gd name="T4" fmla="*/ 101679 w 274537"/>
              <a:gd name="T5" fmla="*/ 1186023 h 475464"/>
              <a:gd name="T6" fmla="*/ 406712 w 274537"/>
              <a:gd name="T7" fmla="*/ 1284775 h 475464"/>
              <a:gd name="T8" fmla="*/ 948995 w 274537"/>
              <a:gd name="T9" fmla="*/ 1260088 h 475464"/>
              <a:gd name="T10" fmla="*/ 1016782 w 274537"/>
              <a:gd name="T11" fmla="*/ 1186023 h 475464"/>
              <a:gd name="T12" fmla="*/ 982891 w 274537"/>
              <a:gd name="T13" fmla="*/ 1062583 h 475464"/>
              <a:gd name="T14" fmla="*/ 915101 w 274537"/>
              <a:gd name="T15" fmla="*/ 1013208 h 475464"/>
              <a:gd name="T16" fmla="*/ 847319 w 274537"/>
              <a:gd name="T17" fmla="*/ 445387 h 475464"/>
              <a:gd name="T18" fmla="*/ 881210 w 274537"/>
              <a:gd name="T19" fmla="*/ 149132 h 475464"/>
              <a:gd name="T20" fmla="*/ 948995 w 274537"/>
              <a:gd name="T21" fmla="*/ 1006 h 475464"/>
              <a:gd name="T22" fmla="*/ 677853 w 274537"/>
              <a:gd name="T23" fmla="*/ 50382 h 475464"/>
              <a:gd name="T24" fmla="*/ 0 w 274537"/>
              <a:gd name="T25" fmla="*/ 99755 h 475464"/>
              <a:gd name="T26" fmla="*/ 67788 w 274537"/>
              <a:gd name="T27" fmla="*/ 321947 h 47546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74537" h="475464">
                <a:moveTo>
                  <a:pt x="0" y="18645"/>
                </a:moveTo>
                <a:cubicBezTo>
                  <a:pt x="14114" y="441979"/>
                  <a:pt x="-4794" y="172153"/>
                  <a:pt x="18275" y="356691"/>
                </a:cubicBezTo>
                <a:cubicBezTo>
                  <a:pt x="21696" y="384056"/>
                  <a:pt x="18691" y="412756"/>
                  <a:pt x="27412" y="438918"/>
                </a:cubicBezTo>
                <a:cubicBezTo>
                  <a:pt x="39328" y="474663"/>
                  <a:pt x="83077" y="471036"/>
                  <a:pt x="109646" y="475464"/>
                </a:cubicBezTo>
                <a:cubicBezTo>
                  <a:pt x="158377" y="472419"/>
                  <a:pt x="208176" y="476919"/>
                  <a:pt x="255840" y="466328"/>
                </a:cubicBezTo>
                <a:cubicBezTo>
                  <a:pt x="266560" y="463946"/>
                  <a:pt x="272753" y="449814"/>
                  <a:pt x="274115" y="438918"/>
                </a:cubicBezTo>
                <a:cubicBezTo>
                  <a:pt x="276041" y="423509"/>
                  <a:pt x="271096" y="407509"/>
                  <a:pt x="264978" y="393236"/>
                </a:cubicBezTo>
                <a:cubicBezTo>
                  <a:pt x="261584" y="385318"/>
                  <a:pt x="252795" y="381055"/>
                  <a:pt x="246703" y="374964"/>
                </a:cubicBezTo>
                <a:cubicBezTo>
                  <a:pt x="219798" y="294256"/>
                  <a:pt x="228429" y="328322"/>
                  <a:pt x="228429" y="164827"/>
                </a:cubicBezTo>
                <a:cubicBezTo>
                  <a:pt x="228429" y="128155"/>
                  <a:pt x="231537" y="91363"/>
                  <a:pt x="237566" y="55190"/>
                </a:cubicBezTo>
                <a:cubicBezTo>
                  <a:pt x="240733" y="36191"/>
                  <a:pt x="274526" y="-4299"/>
                  <a:pt x="255840" y="372"/>
                </a:cubicBezTo>
                <a:cubicBezTo>
                  <a:pt x="231474" y="6463"/>
                  <a:pt x="207428" y="14017"/>
                  <a:pt x="182743" y="18645"/>
                </a:cubicBezTo>
                <a:cubicBezTo>
                  <a:pt x="138950" y="26855"/>
                  <a:pt x="35994" y="33918"/>
                  <a:pt x="0" y="36917"/>
                </a:cubicBezTo>
                <a:cubicBezTo>
                  <a:pt x="33350" y="70264"/>
                  <a:pt x="18275" y="46576"/>
                  <a:pt x="18275" y="119145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3" name="Freeform 5">
            <a:extLst>
              <a:ext uri="{FF2B5EF4-FFF2-40B4-BE49-F238E27FC236}">
                <a16:creationId xmlns:a16="http://schemas.microsoft.com/office/drawing/2014/main" id="{5A1116C2-CC8D-4C75-AE8C-B011E7E3F3E3}"/>
              </a:ext>
            </a:extLst>
          </p:cNvPr>
          <p:cNvSpPr>
            <a:spLocks/>
          </p:cNvSpPr>
          <p:nvPr/>
        </p:nvSpPr>
        <p:spPr bwMode="auto">
          <a:xfrm>
            <a:off x="3703638" y="4067175"/>
            <a:ext cx="325437" cy="581025"/>
          </a:xfrm>
          <a:custGeom>
            <a:avLst/>
            <a:gdLst>
              <a:gd name="T0" fmla="*/ 71941 w 256049"/>
              <a:gd name="T1" fmla="*/ 25465 h 467511"/>
              <a:gd name="T2" fmla="*/ 48143 w 256049"/>
              <a:gd name="T3" fmla="*/ 548854 h 467511"/>
              <a:gd name="T4" fmla="*/ 24343 w 256049"/>
              <a:gd name="T5" fmla="*/ 1028622 h 467511"/>
              <a:gd name="T6" fmla="*/ 119543 w 256049"/>
              <a:gd name="T7" fmla="*/ 1050430 h 467511"/>
              <a:gd name="T8" fmla="*/ 286140 w 256049"/>
              <a:gd name="T9" fmla="*/ 1115855 h 467511"/>
              <a:gd name="T10" fmla="*/ 524134 w 256049"/>
              <a:gd name="T11" fmla="*/ 1072237 h 467511"/>
              <a:gd name="T12" fmla="*/ 595531 w 256049"/>
              <a:gd name="T13" fmla="*/ 1050430 h 467511"/>
              <a:gd name="T14" fmla="*/ 666932 w 256049"/>
              <a:gd name="T15" fmla="*/ 1006816 h 467511"/>
              <a:gd name="T16" fmla="*/ 619334 w 256049"/>
              <a:gd name="T17" fmla="*/ 941390 h 467511"/>
              <a:gd name="T18" fmla="*/ 595531 w 256049"/>
              <a:gd name="T19" fmla="*/ 25465 h 467511"/>
              <a:gd name="T20" fmla="*/ 476535 w 256049"/>
              <a:gd name="T21" fmla="*/ 69083 h 467511"/>
              <a:gd name="T22" fmla="*/ 71941 w 256049"/>
              <a:gd name="T23" fmla="*/ 25465 h 46751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56049" h="467511">
                <a:moveTo>
                  <a:pt x="27620" y="10669"/>
                </a:moveTo>
                <a:cubicBezTo>
                  <a:pt x="208" y="44169"/>
                  <a:pt x="24094" y="157004"/>
                  <a:pt x="18483" y="229943"/>
                </a:cubicBezTo>
                <a:cubicBezTo>
                  <a:pt x="17711" y="239983"/>
                  <a:pt x="-15817" y="390686"/>
                  <a:pt x="9346" y="430943"/>
                </a:cubicBezTo>
                <a:cubicBezTo>
                  <a:pt x="16002" y="441592"/>
                  <a:pt x="33712" y="437034"/>
                  <a:pt x="45895" y="440079"/>
                </a:cubicBezTo>
                <a:cubicBezTo>
                  <a:pt x="50497" y="442380"/>
                  <a:pt x="98203" y="468385"/>
                  <a:pt x="109855" y="467489"/>
                </a:cubicBezTo>
                <a:cubicBezTo>
                  <a:pt x="140824" y="465107"/>
                  <a:pt x="170961" y="456200"/>
                  <a:pt x="201226" y="449216"/>
                </a:cubicBezTo>
                <a:cubicBezTo>
                  <a:pt x="210611" y="447050"/>
                  <a:pt x="220022" y="444386"/>
                  <a:pt x="228637" y="440079"/>
                </a:cubicBezTo>
                <a:cubicBezTo>
                  <a:pt x="238459" y="435168"/>
                  <a:pt x="246912" y="427898"/>
                  <a:pt x="256049" y="421807"/>
                </a:cubicBezTo>
                <a:cubicBezTo>
                  <a:pt x="249958" y="412670"/>
                  <a:pt x="238506" y="405354"/>
                  <a:pt x="237775" y="394397"/>
                </a:cubicBezTo>
                <a:cubicBezTo>
                  <a:pt x="229263" y="266735"/>
                  <a:pt x="247618" y="137199"/>
                  <a:pt x="228637" y="10669"/>
                </a:cubicBezTo>
                <a:cubicBezTo>
                  <a:pt x="226204" y="-5551"/>
                  <a:pt x="199292" y="27521"/>
                  <a:pt x="182952" y="28942"/>
                </a:cubicBezTo>
                <a:cubicBezTo>
                  <a:pt x="128335" y="33691"/>
                  <a:pt x="55032" y="-22831"/>
                  <a:pt x="27620" y="10669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6884" name="Picture 6" descr="spider-151393_1280.jpg">
            <a:extLst>
              <a:ext uri="{FF2B5EF4-FFF2-40B4-BE49-F238E27FC236}">
                <a16:creationId xmlns:a16="http://schemas.microsoft.com/office/drawing/2014/main" id="{E179E3E3-AB52-4E39-8D01-E4BDE76D73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2819400"/>
            <a:ext cx="12192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5" name="Rectangular Callout 8">
            <a:extLst>
              <a:ext uri="{FF2B5EF4-FFF2-40B4-BE49-F238E27FC236}">
                <a16:creationId xmlns:a16="http://schemas.microsoft.com/office/drawing/2014/main" id="{3792BAD4-B0ED-4C7F-A16A-55BD1393E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2209800" cy="1143000"/>
          </a:xfrm>
          <a:prstGeom prst="wedgeRectCallout">
            <a:avLst>
              <a:gd name="adj1" fmla="val 88190"/>
              <a:gd name="adj2" fmla="val 8588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6886" name="TextBox 7">
            <a:extLst>
              <a:ext uri="{FF2B5EF4-FFF2-40B4-BE49-F238E27FC236}">
                <a16:creationId xmlns:a16="http://schemas.microsoft.com/office/drawing/2014/main" id="{E47FB414-21E9-434C-B4E9-AF66FED3A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31938"/>
            <a:ext cx="2362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Can you guess who I am?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914" name="Straight Connector 6">
            <a:extLst>
              <a:ext uri="{FF2B5EF4-FFF2-40B4-BE49-F238E27FC236}">
                <a16:creationId xmlns:a16="http://schemas.microsoft.com/office/drawing/2014/main" id="{66D603C3-291A-42F0-9781-DAE3CE989E2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286000" y="762000"/>
            <a:ext cx="0" cy="3657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C1F313F-D29F-4BE2-89D1-F633BCF28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D184F026-0CB3-4313-9066-15123E127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F25961CA-59F9-4C7F-8FEA-36A88EE5F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8918" name="Text Box 6">
            <a:extLst>
              <a:ext uri="{FF2B5EF4-FFF2-40B4-BE49-F238E27FC236}">
                <a16:creationId xmlns:a16="http://schemas.microsoft.com/office/drawing/2014/main" id="{24082211-7469-4299-8B3A-9E75AFBCB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u="sng"/>
              <a:t>MUTATIONS</a:t>
            </a:r>
            <a:endParaRPr lang="en-US" altLang="en-US" sz="2400"/>
          </a:p>
        </p:txBody>
      </p:sp>
      <p:sp>
        <p:nvSpPr>
          <p:cNvPr id="38919" name="Text Box 15">
            <a:extLst>
              <a:ext uri="{FF2B5EF4-FFF2-40B4-BE49-F238E27FC236}">
                <a16:creationId xmlns:a16="http://schemas.microsoft.com/office/drawing/2014/main" id="{BA6E2589-E79E-41EF-B7BC-D0A737F82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" y="4968875"/>
            <a:ext cx="3254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Who is this? What are his special powers?</a:t>
            </a:r>
          </a:p>
        </p:txBody>
      </p:sp>
      <p:sp>
        <p:nvSpPr>
          <p:cNvPr id="38920" name="Text Box 16">
            <a:extLst>
              <a:ext uri="{FF2B5EF4-FFF2-40B4-BE49-F238E27FC236}">
                <a16:creationId xmlns:a16="http://schemas.microsoft.com/office/drawing/2014/main" id="{44C22719-10D0-441A-882A-22C909323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25" y="6669088"/>
            <a:ext cx="777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>
                <a:solidFill>
                  <a:schemeClr val="accent2"/>
                </a:solidFill>
              </a:rPr>
              <a:t>BiologyGuy©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pic>
        <p:nvPicPr>
          <p:cNvPr id="38921" name="Picture 11" descr="GUY 2 edit.jpg">
            <a:extLst>
              <a:ext uri="{FF2B5EF4-FFF2-40B4-BE49-F238E27FC236}">
                <a16:creationId xmlns:a16="http://schemas.microsoft.com/office/drawing/2014/main" id="{7EC13C68-8E06-4844-B21C-A12748F0F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1858963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Rectangular Callout 17">
            <a:extLst>
              <a:ext uri="{FF2B5EF4-FFF2-40B4-BE49-F238E27FC236}">
                <a16:creationId xmlns:a16="http://schemas.microsoft.com/office/drawing/2014/main" id="{C8EA6EB6-2584-4DA8-98E6-654210BD5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754063"/>
            <a:ext cx="2209800" cy="1143000"/>
          </a:xfrm>
          <a:prstGeom prst="wedgeRectCallout">
            <a:avLst>
              <a:gd name="adj1" fmla="val -36046"/>
              <a:gd name="adj2" fmla="val 7230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8923" name="TextBox 18">
            <a:extLst>
              <a:ext uri="{FF2B5EF4-FFF2-40B4-BE49-F238E27FC236}">
                <a16:creationId xmlns:a16="http://schemas.microsoft.com/office/drawing/2014/main" id="{F0420229-2E82-4E52-85F3-8842E9E47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838200"/>
            <a:ext cx="2362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Can you guess who I am?</a:t>
            </a:r>
          </a:p>
        </p:txBody>
      </p:sp>
      <p:sp>
        <p:nvSpPr>
          <p:cNvPr id="38924" name="Freeform 2">
            <a:extLst>
              <a:ext uri="{FF2B5EF4-FFF2-40B4-BE49-F238E27FC236}">
                <a16:creationId xmlns:a16="http://schemas.microsoft.com/office/drawing/2014/main" id="{BFB3ED05-C509-41F9-9AA3-E94E0A508941}"/>
              </a:ext>
            </a:extLst>
          </p:cNvPr>
          <p:cNvSpPr>
            <a:spLocks/>
          </p:cNvSpPr>
          <p:nvPr/>
        </p:nvSpPr>
        <p:spPr bwMode="auto">
          <a:xfrm>
            <a:off x="2894013" y="4419600"/>
            <a:ext cx="4557712" cy="76200"/>
          </a:xfrm>
          <a:custGeom>
            <a:avLst/>
            <a:gdLst>
              <a:gd name="T0" fmla="*/ 4559484 w 4556826"/>
              <a:gd name="T1" fmla="*/ 20033 h 75534"/>
              <a:gd name="T2" fmla="*/ 3662537 w 4556826"/>
              <a:gd name="T3" fmla="*/ 860 h 75534"/>
              <a:gd name="T4" fmla="*/ 3400927 w 4556826"/>
              <a:gd name="T5" fmla="*/ 39206 h 75534"/>
              <a:gd name="T6" fmla="*/ 3288808 w 4556826"/>
              <a:gd name="T7" fmla="*/ 77550 h 75534"/>
              <a:gd name="T8" fmla="*/ 2821648 w 4556826"/>
              <a:gd name="T9" fmla="*/ 58377 h 75534"/>
              <a:gd name="T10" fmla="*/ 2672156 w 4556826"/>
              <a:gd name="T11" fmla="*/ 39206 h 75534"/>
              <a:gd name="T12" fmla="*/ 1214617 w 4556826"/>
              <a:gd name="T13" fmla="*/ 860 h 75534"/>
              <a:gd name="T14" fmla="*/ 766143 w 4556826"/>
              <a:gd name="T15" fmla="*/ 20033 h 75534"/>
              <a:gd name="T16" fmla="*/ 523221 w 4556826"/>
              <a:gd name="T17" fmla="*/ 39206 h 75534"/>
              <a:gd name="T18" fmla="*/ 0 w 4556826"/>
              <a:gd name="T19" fmla="*/ 39206 h 755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56826" h="75534">
                <a:moveTo>
                  <a:pt x="4556826" y="19512"/>
                </a:moveTo>
                <a:cubicBezTo>
                  <a:pt x="4258018" y="13287"/>
                  <a:pt x="3959235" y="-3982"/>
                  <a:pt x="3660401" y="838"/>
                </a:cubicBezTo>
                <a:cubicBezTo>
                  <a:pt x="3572375" y="2258"/>
                  <a:pt x="3485272" y="20922"/>
                  <a:pt x="3398944" y="38186"/>
                </a:cubicBezTo>
                <a:cubicBezTo>
                  <a:pt x="3360337" y="45907"/>
                  <a:pt x="3286891" y="75534"/>
                  <a:pt x="3286891" y="75534"/>
                </a:cubicBezTo>
                <a:cubicBezTo>
                  <a:pt x="3131262" y="69309"/>
                  <a:pt x="2975472" y="66282"/>
                  <a:pt x="2820003" y="56860"/>
                </a:cubicBezTo>
                <a:cubicBezTo>
                  <a:pt x="2769906" y="53824"/>
                  <a:pt x="2720757" y="39936"/>
                  <a:pt x="2670599" y="38186"/>
                </a:cubicBezTo>
                <a:lnTo>
                  <a:pt x="1213909" y="838"/>
                </a:lnTo>
                <a:lnTo>
                  <a:pt x="765696" y="19512"/>
                </a:lnTo>
                <a:cubicBezTo>
                  <a:pt x="684648" y="23893"/>
                  <a:pt x="604057" y="36207"/>
                  <a:pt x="522915" y="38186"/>
                </a:cubicBezTo>
                <a:cubicBezTo>
                  <a:pt x="348662" y="42436"/>
                  <a:pt x="174305" y="38186"/>
                  <a:pt x="0" y="3818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5" name="Explosion 1 3">
            <a:extLst>
              <a:ext uri="{FF2B5EF4-FFF2-40B4-BE49-F238E27FC236}">
                <a16:creationId xmlns:a16="http://schemas.microsoft.com/office/drawing/2014/main" id="{74F4B4A4-D58B-4A43-9012-E1B1E5256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524000"/>
            <a:ext cx="1295400" cy="19812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8926" name="Explosion 1 21">
            <a:extLst>
              <a:ext uri="{FF2B5EF4-FFF2-40B4-BE49-F238E27FC236}">
                <a16:creationId xmlns:a16="http://schemas.microsoft.com/office/drawing/2014/main" id="{AEBCC6F5-4B0F-4CD8-9467-383E4E6B4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828800"/>
            <a:ext cx="762000" cy="1447800"/>
          </a:xfrm>
          <a:prstGeom prst="irregularSeal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8927" name="Freeform 1">
            <a:extLst>
              <a:ext uri="{FF2B5EF4-FFF2-40B4-BE49-F238E27FC236}">
                <a16:creationId xmlns:a16="http://schemas.microsoft.com/office/drawing/2014/main" id="{F218EC29-CC92-427C-88B0-4BF64C2532BA}"/>
              </a:ext>
            </a:extLst>
          </p:cNvPr>
          <p:cNvSpPr>
            <a:spLocks/>
          </p:cNvSpPr>
          <p:nvPr/>
        </p:nvSpPr>
        <p:spPr bwMode="auto">
          <a:xfrm>
            <a:off x="1905000" y="1905000"/>
            <a:ext cx="4054475" cy="1203325"/>
          </a:xfrm>
          <a:custGeom>
            <a:avLst/>
            <a:gdLst>
              <a:gd name="T0" fmla="*/ 3962326 w 4053839"/>
              <a:gd name="T1" fmla="*/ 101135 h 2054132"/>
              <a:gd name="T2" fmla="*/ 3271007 w 4053839"/>
              <a:gd name="T3" fmla="*/ 98936 h 2054132"/>
              <a:gd name="T4" fmla="*/ 3158901 w 4053839"/>
              <a:gd name="T5" fmla="*/ 94539 h 2054132"/>
              <a:gd name="T6" fmla="*/ 3102849 w 4053839"/>
              <a:gd name="T7" fmla="*/ 92341 h 2054132"/>
              <a:gd name="T8" fmla="*/ 3046795 w 4053839"/>
              <a:gd name="T9" fmla="*/ 90142 h 2054132"/>
              <a:gd name="T10" fmla="*/ 2953373 w 4053839"/>
              <a:gd name="T11" fmla="*/ 87943 h 2054132"/>
              <a:gd name="T12" fmla="*/ 2785215 w 4053839"/>
              <a:gd name="T13" fmla="*/ 85745 h 2054132"/>
              <a:gd name="T14" fmla="*/ 2654424 w 4053839"/>
              <a:gd name="T15" fmla="*/ 83546 h 2054132"/>
              <a:gd name="T16" fmla="*/ 2523635 w 4053839"/>
              <a:gd name="T17" fmla="*/ 76950 h 2054132"/>
              <a:gd name="T18" fmla="*/ 2467581 w 4053839"/>
              <a:gd name="T19" fmla="*/ 74752 h 2054132"/>
              <a:gd name="T20" fmla="*/ 2392843 w 4053839"/>
              <a:gd name="T21" fmla="*/ 70355 h 2054132"/>
              <a:gd name="T22" fmla="*/ 2318108 w 4053839"/>
              <a:gd name="T23" fmla="*/ 68156 h 2054132"/>
              <a:gd name="T24" fmla="*/ 2262055 w 4053839"/>
              <a:gd name="T25" fmla="*/ 65957 h 2054132"/>
              <a:gd name="T26" fmla="*/ 2000474 w 4053839"/>
              <a:gd name="T27" fmla="*/ 59362 h 2054132"/>
              <a:gd name="T28" fmla="*/ 1794947 w 4053839"/>
              <a:gd name="T29" fmla="*/ 48369 h 2054132"/>
              <a:gd name="T30" fmla="*/ 1738894 w 4053839"/>
              <a:gd name="T31" fmla="*/ 43972 h 2054132"/>
              <a:gd name="T32" fmla="*/ 1552049 w 4053839"/>
              <a:gd name="T33" fmla="*/ 37376 h 2054132"/>
              <a:gd name="T34" fmla="*/ 1421260 w 4053839"/>
              <a:gd name="T35" fmla="*/ 28582 h 2054132"/>
              <a:gd name="T36" fmla="*/ 1365207 w 4053839"/>
              <a:gd name="T37" fmla="*/ 26383 h 2054132"/>
              <a:gd name="T38" fmla="*/ 1290469 w 4053839"/>
              <a:gd name="T39" fmla="*/ 21986 h 2054132"/>
              <a:gd name="T40" fmla="*/ 1215734 w 4053839"/>
              <a:gd name="T41" fmla="*/ 19787 h 2054132"/>
              <a:gd name="T42" fmla="*/ 1159680 w 4053839"/>
              <a:gd name="T43" fmla="*/ 17588 h 2054132"/>
              <a:gd name="T44" fmla="*/ 991522 w 4053839"/>
              <a:gd name="T45" fmla="*/ 13191 h 2054132"/>
              <a:gd name="T46" fmla="*/ 879415 w 4053839"/>
              <a:gd name="T47" fmla="*/ 10993 h 2054132"/>
              <a:gd name="T48" fmla="*/ 374939 w 4053839"/>
              <a:gd name="T49" fmla="*/ 6596 h 2054132"/>
              <a:gd name="T50" fmla="*/ 244148 w 4053839"/>
              <a:gd name="T51" fmla="*/ 2199 h 2054132"/>
              <a:gd name="T52" fmla="*/ 19937 w 4053839"/>
              <a:gd name="T53" fmla="*/ 0 h 2054132"/>
              <a:gd name="T54" fmla="*/ 1252 w 4053839"/>
              <a:gd name="T55" fmla="*/ 6596 h 2054132"/>
              <a:gd name="T56" fmla="*/ 132044 w 4053839"/>
              <a:gd name="T57" fmla="*/ 28582 h 2054132"/>
              <a:gd name="T58" fmla="*/ 150728 w 4053839"/>
              <a:gd name="T59" fmla="*/ 35177 h 2054132"/>
              <a:gd name="T60" fmla="*/ 188096 w 4053839"/>
              <a:gd name="T61" fmla="*/ 52766 h 2054132"/>
              <a:gd name="T62" fmla="*/ 206779 w 4053839"/>
              <a:gd name="T63" fmla="*/ 149504 h 2054132"/>
              <a:gd name="T64" fmla="*/ 225463 w 4053839"/>
              <a:gd name="T65" fmla="*/ 160496 h 2054132"/>
              <a:gd name="T66" fmla="*/ 244148 w 4053839"/>
              <a:gd name="T67" fmla="*/ 241844 h 2054132"/>
              <a:gd name="T68" fmla="*/ 374939 w 4053839"/>
              <a:gd name="T69" fmla="*/ 235248 h 2054132"/>
              <a:gd name="T70" fmla="*/ 561782 w 4053839"/>
              <a:gd name="T71" fmla="*/ 219858 h 2054132"/>
              <a:gd name="T72" fmla="*/ 655204 w 4053839"/>
              <a:gd name="T73" fmla="*/ 213262 h 2054132"/>
              <a:gd name="T74" fmla="*/ 785993 w 4053839"/>
              <a:gd name="T75" fmla="*/ 204468 h 2054132"/>
              <a:gd name="T76" fmla="*/ 954154 w 4053839"/>
              <a:gd name="T77" fmla="*/ 200071 h 2054132"/>
              <a:gd name="T78" fmla="*/ 1084942 w 4053839"/>
              <a:gd name="T79" fmla="*/ 195674 h 2054132"/>
              <a:gd name="T80" fmla="*/ 1271784 w 4053839"/>
              <a:gd name="T81" fmla="*/ 191277 h 2054132"/>
              <a:gd name="T82" fmla="*/ 1346522 w 4053839"/>
              <a:gd name="T83" fmla="*/ 186879 h 2054132"/>
              <a:gd name="T84" fmla="*/ 1421260 w 4053839"/>
              <a:gd name="T85" fmla="*/ 184681 h 2054132"/>
              <a:gd name="T86" fmla="*/ 1477314 w 4053839"/>
              <a:gd name="T87" fmla="*/ 182482 h 2054132"/>
              <a:gd name="T88" fmla="*/ 1626787 w 4053839"/>
              <a:gd name="T89" fmla="*/ 175887 h 2054132"/>
              <a:gd name="T90" fmla="*/ 1701525 w 4053839"/>
              <a:gd name="T91" fmla="*/ 173688 h 2054132"/>
              <a:gd name="T92" fmla="*/ 1813629 w 4053839"/>
              <a:gd name="T93" fmla="*/ 169291 h 2054132"/>
              <a:gd name="T94" fmla="*/ 1925736 w 4053839"/>
              <a:gd name="T95" fmla="*/ 167092 h 2054132"/>
              <a:gd name="T96" fmla="*/ 1981790 w 4053839"/>
              <a:gd name="T97" fmla="*/ 164894 h 2054132"/>
              <a:gd name="T98" fmla="*/ 2056527 w 4053839"/>
              <a:gd name="T99" fmla="*/ 162695 h 2054132"/>
              <a:gd name="T100" fmla="*/ 2206001 w 4053839"/>
              <a:gd name="T101" fmla="*/ 156099 h 2054132"/>
              <a:gd name="T102" fmla="*/ 2318108 w 4053839"/>
              <a:gd name="T103" fmla="*/ 151702 h 2054132"/>
              <a:gd name="T104" fmla="*/ 2617056 w 4053839"/>
              <a:gd name="T105" fmla="*/ 147305 h 2054132"/>
              <a:gd name="T106" fmla="*/ 2766531 w 4053839"/>
              <a:gd name="T107" fmla="*/ 142908 h 2054132"/>
              <a:gd name="T108" fmla="*/ 2972057 w 4053839"/>
              <a:gd name="T109" fmla="*/ 138511 h 2054132"/>
              <a:gd name="T110" fmla="*/ 3158901 w 4053839"/>
              <a:gd name="T111" fmla="*/ 131915 h 2054132"/>
              <a:gd name="T112" fmla="*/ 3289691 w 4053839"/>
              <a:gd name="T113" fmla="*/ 127518 h 2054132"/>
              <a:gd name="T114" fmla="*/ 3420481 w 4053839"/>
              <a:gd name="T115" fmla="*/ 125319 h 2054132"/>
              <a:gd name="T116" fmla="*/ 3476533 w 4053839"/>
              <a:gd name="T117" fmla="*/ 120922 h 2054132"/>
              <a:gd name="T118" fmla="*/ 3551271 w 4053839"/>
              <a:gd name="T119" fmla="*/ 118723 h 2054132"/>
              <a:gd name="T120" fmla="*/ 4055747 w 4053839"/>
              <a:gd name="T121" fmla="*/ 116525 h 2054132"/>
              <a:gd name="T122" fmla="*/ 4037063 w 4053839"/>
              <a:gd name="T123" fmla="*/ 105532 h 2054132"/>
              <a:gd name="T124" fmla="*/ 4018378 w 4053839"/>
              <a:gd name="T125" fmla="*/ 98936 h 2054132"/>
              <a:gd name="T126" fmla="*/ 3962326 w 4053839"/>
              <a:gd name="T127" fmla="*/ 101135 h 2054132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60000 65536"/>
              <a:gd name="T190" fmla="*/ 0 60000 65536"/>
              <a:gd name="T191" fmla="*/ 0 60000 65536"/>
            </a:gdLst>
            <a:ahLst/>
            <a:cxnLst>
              <a:cxn ang="T128">
                <a:pos x="T0" y="T1"/>
              </a:cxn>
              <a:cxn ang="T129">
                <a:pos x="T2" y="T3"/>
              </a:cxn>
              <a:cxn ang="T130">
                <a:pos x="T4" y="T5"/>
              </a:cxn>
              <a:cxn ang="T131">
                <a:pos x="T6" y="T7"/>
              </a:cxn>
              <a:cxn ang="T132">
                <a:pos x="T8" y="T9"/>
              </a:cxn>
              <a:cxn ang="T133">
                <a:pos x="T10" y="T11"/>
              </a:cxn>
              <a:cxn ang="T134">
                <a:pos x="T12" y="T13"/>
              </a:cxn>
              <a:cxn ang="T135">
                <a:pos x="T14" y="T15"/>
              </a:cxn>
              <a:cxn ang="T136">
                <a:pos x="T16" y="T17"/>
              </a:cxn>
              <a:cxn ang="T137">
                <a:pos x="T18" y="T19"/>
              </a:cxn>
              <a:cxn ang="T138">
                <a:pos x="T20" y="T21"/>
              </a:cxn>
              <a:cxn ang="T139">
                <a:pos x="T22" y="T23"/>
              </a:cxn>
              <a:cxn ang="T140">
                <a:pos x="T24" y="T25"/>
              </a:cxn>
              <a:cxn ang="T141">
                <a:pos x="T26" y="T27"/>
              </a:cxn>
              <a:cxn ang="T142">
                <a:pos x="T28" y="T29"/>
              </a:cxn>
              <a:cxn ang="T143">
                <a:pos x="T30" y="T31"/>
              </a:cxn>
              <a:cxn ang="T144">
                <a:pos x="T32" y="T33"/>
              </a:cxn>
              <a:cxn ang="T145">
                <a:pos x="T34" y="T35"/>
              </a:cxn>
              <a:cxn ang="T146">
                <a:pos x="T36" y="T37"/>
              </a:cxn>
              <a:cxn ang="T147">
                <a:pos x="T38" y="T39"/>
              </a:cxn>
              <a:cxn ang="T148">
                <a:pos x="T40" y="T41"/>
              </a:cxn>
              <a:cxn ang="T149">
                <a:pos x="T42" y="T43"/>
              </a:cxn>
              <a:cxn ang="T150">
                <a:pos x="T44" y="T45"/>
              </a:cxn>
              <a:cxn ang="T151">
                <a:pos x="T46" y="T47"/>
              </a:cxn>
              <a:cxn ang="T152">
                <a:pos x="T48" y="T49"/>
              </a:cxn>
              <a:cxn ang="T153">
                <a:pos x="T50" y="T51"/>
              </a:cxn>
              <a:cxn ang="T154">
                <a:pos x="T52" y="T53"/>
              </a:cxn>
              <a:cxn ang="T155">
                <a:pos x="T54" y="T55"/>
              </a:cxn>
              <a:cxn ang="T156">
                <a:pos x="T56" y="T57"/>
              </a:cxn>
              <a:cxn ang="T157">
                <a:pos x="T58" y="T59"/>
              </a:cxn>
              <a:cxn ang="T158">
                <a:pos x="T60" y="T61"/>
              </a:cxn>
              <a:cxn ang="T159">
                <a:pos x="T62" y="T63"/>
              </a:cxn>
              <a:cxn ang="T160">
                <a:pos x="T64" y="T65"/>
              </a:cxn>
              <a:cxn ang="T161">
                <a:pos x="T66" y="T67"/>
              </a:cxn>
              <a:cxn ang="T162">
                <a:pos x="T68" y="T69"/>
              </a:cxn>
              <a:cxn ang="T163">
                <a:pos x="T70" y="T71"/>
              </a:cxn>
              <a:cxn ang="T164">
                <a:pos x="T72" y="T73"/>
              </a:cxn>
              <a:cxn ang="T165">
                <a:pos x="T74" y="T75"/>
              </a:cxn>
              <a:cxn ang="T166">
                <a:pos x="T76" y="T77"/>
              </a:cxn>
              <a:cxn ang="T167">
                <a:pos x="T78" y="T79"/>
              </a:cxn>
              <a:cxn ang="T168">
                <a:pos x="T80" y="T81"/>
              </a:cxn>
              <a:cxn ang="T169">
                <a:pos x="T82" y="T83"/>
              </a:cxn>
              <a:cxn ang="T170">
                <a:pos x="T84" y="T85"/>
              </a:cxn>
              <a:cxn ang="T171">
                <a:pos x="T86" y="T87"/>
              </a:cxn>
              <a:cxn ang="T172">
                <a:pos x="T88" y="T89"/>
              </a:cxn>
              <a:cxn ang="T173">
                <a:pos x="T90" y="T91"/>
              </a:cxn>
              <a:cxn ang="T174">
                <a:pos x="T92" y="T93"/>
              </a:cxn>
              <a:cxn ang="T175">
                <a:pos x="T94" y="T95"/>
              </a:cxn>
              <a:cxn ang="T176">
                <a:pos x="T96" y="T97"/>
              </a:cxn>
              <a:cxn ang="T177">
                <a:pos x="T98" y="T99"/>
              </a:cxn>
              <a:cxn ang="T178">
                <a:pos x="T100" y="T101"/>
              </a:cxn>
              <a:cxn ang="T179">
                <a:pos x="T102" y="T103"/>
              </a:cxn>
              <a:cxn ang="T180">
                <a:pos x="T104" y="T105"/>
              </a:cxn>
              <a:cxn ang="T181">
                <a:pos x="T106" y="T107"/>
              </a:cxn>
              <a:cxn ang="T182">
                <a:pos x="T108" y="T109"/>
              </a:cxn>
              <a:cxn ang="T183">
                <a:pos x="T110" y="T111"/>
              </a:cxn>
              <a:cxn ang="T184">
                <a:pos x="T112" y="T113"/>
              </a:cxn>
              <a:cxn ang="T185">
                <a:pos x="T114" y="T115"/>
              </a:cxn>
              <a:cxn ang="T186">
                <a:pos x="T116" y="T117"/>
              </a:cxn>
              <a:cxn ang="T187">
                <a:pos x="T118" y="T119"/>
              </a:cxn>
              <a:cxn ang="T188">
                <a:pos x="T120" y="T121"/>
              </a:cxn>
              <a:cxn ang="T189">
                <a:pos x="T122" y="T123"/>
              </a:cxn>
              <a:cxn ang="T190">
                <a:pos x="T124" y="T125"/>
              </a:cxn>
              <a:cxn ang="T191">
                <a:pos x="T126" y="T127"/>
              </a:cxn>
            </a:cxnLst>
            <a:rect l="0" t="0" r="r" b="b"/>
            <a:pathLst>
              <a:path w="4053839" h="2054132">
                <a:moveTo>
                  <a:pt x="3960462" y="859001"/>
                </a:moveTo>
                <a:cubicBezTo>
                  <a:pt x="3835959" y="859001"/>
                  <a:pt x="3499325" y="856362"/>
                  <a:pt x="3269468" y="840327"/>
                </a:cubicBezTo>
                <a:cubicBezTo>
                  <a:pt x="3230192" y="837587"/>
                  <a:pt x="3194766" y="815428"/>
                  <a:pt x="3157415" y="802979"/>
                </a:cubicBezTo>
                <a:lnTo>
                  <a:pt x="3101388" y="784305"/>
                </a:lnTo>
                <a:cubicBezTo>
                  <a:pt x="3082712" y="778080"/>
                  <a:pt x="3064664" y="769491"/>
                  <a:pt x="3045361" y="765631"/>
                </a:cubicBezTo>
                <a:cubicBezTo>
                  <a:pt x="3014235" y="759406"/>
                  <a:pt x="2983407" y="751446"/>
                  <a:pt x="2951984" y="746957"/>
                </a:cubicBezTo>
                <a:cubicBezTo>
                  <a:pt x="2896179" y="738986"/>
                  <a:pt x="2839840" y="735274"/>
                  <a:pt x="2783904" y="728283"/>
                </a:cubicBezTo>
                <a:cubicBezTo>
                  <a:pt x="2740226" y="722824"/>
                  <a:pt x="2696752" y="715834"/>
                  <a:pt x="2653176" y="709609"/>
                </a:cubicBezTo>
                <a:cubicBezTo>
                  <a:pt x="2521782" y="665815"/>
                  <a:pt x="2683990" y="722814"/>
                  <a:pt x="2522447" y="653587"/>
                </a:cubicBezTo>
                <a:cubicBezTo>
                  <a:pt x="2504353" y="645833"/>
                  <a:pt x="2484514" y="642667"/>
                  <a:pt x="2466420" y="634913"/>
                </a:cubicBezTo>
                <a:cubicBezTo>
                  <a:pt x="2440831" y="623948"/>
                  <a:pt x="2417785" y="607340"/>
                  <a:pt x="2391718" y="597566"/>
                </a:cubicBezTo>
                <a:cubicBezTo>
                  <a:pt x="2367685" y="588555"/>
                  <a:pt x="2341695" y="585943"/>
                  <a:pt x="2317016" y="578892"/>
                </a:cubicBezTo>
                <a:cubicBezTo>
                  <a:pt x="2298088" y="573484"/>
                  <a:pt x="2280207" y="564488"/>
                  <a:pt x="2260990" y="560218"/>
                </a:cubicBezTo>
                <a:cubicBezTo>
                  <a:pt x="2119936" y="528875"/>
                  <a:pt x="2156343" y="556462"/>
                  <a:pt x="1999532" y="504196"/>
                </a:cubicBezTo>
                <a:cubicBezTo>
                  <a:pt x="1965570" y="492876"/>
                  <a:pt x="1839359" y="436685"/>
                  <a:pt x="1794102" y="410826"/>
                </a:cubicBezTo>
                <a:cubicBezTo>
                  <a:pt x="1774614" y="399691"/>
                  <a:pt x="1758586" y="382593"/>
                  <a:pt x="1738075" y="373478"/>
                </a:cubicBezTo>
                <a:cubicBezTo>
                  <a:pt x="1508193" y="271318"/>
                  <a:pt x="1725159" y="382641"/>
                  <a:pt x="1551320" y="317457"/>
                </a:cubicBezTo>
                <a:cubicBezTo>
                  <a:pt x="1420358" y="268350"/>
                  <a:pt x="1528955" y="296939"/>
                  <a:pt x="1420591" y="242761"/>
                </a:cubicBezTo>
                <a:cubicBezTo>
                  <a:pt x="1402984" y="233958"/>
                  <a:pt x="1382659" y="231841"/>
                  <a:pt x="1364565" y="224087"/>
                </a:cubicBezTo>
                <a:cubicBezTo>
                  <a:pt x="1338976" y="213121"/>
                  <a:pt x="1315930" y="196513"/>
                  <a:pt x="1289863" y="186739"/>
                </a:cubicBezTo>
                <a:cubicBezTo>
                  <a:pt x="1265830" y="177727"/>
                  <a:pt x="1239840" y="175116"/>
                  <a:pt x="1215161" y="168065"/>
                </a:cubicBezTo>
                <a:cubicBezTo>
                  <a:pt x="1196233" y="162657"/>
                  <a:pt x="1178062" y="154799"/>
                  <a:pt x="1159134" y="149391"/>
                </a:cubicBezTo>
                <a:cubicBezTo>
                  <a:pt x="1106680" y="134405"/>
                  <a:pt x="1044004" y="121669"/>
                  <a:pt x="991055" y="112043"/>
                </a:cubicBezTo>
                <a:cubicBezTo>
                  <a:pt x="953799" y="105270"/>
                  <a:pt x="916712" y="96798"/>
                  <a:pt x="879001" y="93370"/>
                </a:cubicBezTo>
                <a:cubicBezTo>
                  <a:pt x="711153" y="78113"/>
                  <a:pt x="542842" y="68471"/>
                  <a:pt x="374762" y="56022"/>
                </a:cubicBezTo>
                <a:cubicBezTo>
                  <a:pt x="337550" y="43619"/>
                  <a:pt x="281555" y="23364"/>
                  <a:pt x="244034" y="18674"/>
                </a:cubicBezTo>
                <a:cubicBezTo>
                  <a:pt x="169652" y="9377"/>
                  <a:pt x="94630" y="6225"/>
                  <a:pt x="19928" y="0"/>
                </a:cubicBezTo>
                <a:cubicBezTo>
                  <a:pt x="13703" y="18674"/>
                  <a:pt x="-4973" y="37348"/>
                  <a:pt x="1252" y="56022"/>
                </a:cubicBezTo>
                <a:cubicBezTo>
                  <a:pt x="10449" y="83610"/>
                  <a:pt x="106412" y="208672"/>
                  <a:pt x="131981" y="242761"/>
                </a:cubicBezTo>
                <a:cubicBezTo>
                  <a:pt x="138206" y="261435"/>
                  <a:pt x="145476" y="279792"/>
                  <a:pt x="150656" y="298783"/>
                </a:cubicBezTo>
                <a:cubicBezTo>
                  <a:pt x="164163" y="348304"/>
                  <a:pt x="188007" y="448174"/>
                  <a:pt x="188007" y="448174"/>
                </a:cubicBezTo>
                <a:cubicBezTo>
                  <a:pt x="194232" y="722058"/>
                  <a:pt x="195510" y="996100"/>
                  <a:pt x="206683" y="1269827"/>
                </a:cubicBezTo>
                <a:cubicBezTo>
                  <a:pt x="207978" y="1301540"/>
                  <a:pt x="223848" y="1331493"/>
                  <a:pt x="225358" y="1363197"/>
                </a:cubicBezTo>
                <a:cubicBezTo>
                  <a:pt x="236318" y="1593332"/>
                  <a:pt x="237809" y="1823820"/>
                  <a:pt x="244034" y="2054132"/>
                </a:cubicBezTo>
                <a:cubicBezTo>
                  <a:pt x="301994" y="2034813"/>
                  <a:pt x="317068" y="2032723"/>
                  <a:pt x="374762" y="1998110"/>
                </a:cubicBezTo>
                <a:cubicBezTo>
                  <a:pt x="574163" y="1878480"/>
                  <a:pt x="408297" y="1969532"/>
                  <a:pt x="561518" y="1867393"/>
                </a:cubicBezTo>
                <a:cubicBezTo>
                  <a:pt x="591720" y="1847260"/>
                  <a:pt x="624114" y="1830608"/>
                  <a:pt x="654895" y="1811371"/>
                </a:cubicBezTo>
                <a:cubicBezTo>
                  <a:pt x="709077" y="1777510"/>
                  <a:pt x="721867" y="1760582"/>
                  <a:pt x="785624" y="1736675"/>
                </a:cubicBezTo>
                <a:cubicBezTo>
                  <a:pt x="823968" y="1722297"/>
                  <a:pt x="918206" y="1708201"/>
                  <a:pt x="953704" y="1699327"/>
                </a:cubicBezTo>
                <a:cubicBezTo>
                  <a:pt x="1096090" y="1663733"/>
                  <a:pt x="909780" y="1696906"/>
                  <a:pt x="1084432" y="1661979"/>
                </a:cubicBezTo>
                <a:cubicBezTo>
                  <a:pt x="1130544" y="1652758"/>
                  <a:pt x="1221608" y="1643223"/>
                  <a:pt x="1271187" y="1624632"/>
                </a:cubicBezTo>
                <a:cubicBezTo>
                  <a:pt x="1297254" y="1614858"/>
                  <a:pt x="1319822" y="1597058"/>
                  <a:pt x="1345889" y="1587284"/>
                </a:cubicBezTo>
                <a:cubicBezTo>
                  <a:pt x="1369922" y="1578272"/>
                  <a:pt x="1395912" y="1575661"/>
                  <a:pt x="1420591" y="1568610"/>
                </a:cubicBezTo>
                <a:cubicBezTo>
                  <a:pt x="1439519" y="1563202"/>
                  <a:pt x="1458186" y="1556848"/>
                  <a:pt x="1476618" y="1549936"/>
                </a:cubicBezTo>
                <a:cubicBezTo>
                  <a:pt x="1539762" y="1526259"/>
                  <a:pt x="1566679" y="1510868"/>
                  <a:pt x="1626022" y="1493914"/>
                </a:cubicBezTo>
                <a:cubicBezTo>
                  <a:pt x="1650701" y="1486863"/>
                  <a:pt x="1676139" y="1482615"/>
                  <a:pt x="1700724" y="1475240"/>
                </a:cubicBezTo>
                <a:cubicBezTo>
                  <a:pt x="1738435" y="1463928"/>
                  <a:pt x="1773942" y="1444364"/>
                  <a:pt x="1812777" y="1437892"/>
                </a:cubicBezTo>
                <a:cubicBezTo>
                  <a:pt x="1850128" y="1431667"/>
                  <a:pt x="1887865" y="1427432"/>
                  <a:pt x="1924830" y="1419218"/>
                </a:cubicBezTo>
                <a:cubicBezTo>
                  <a:pt x="1944047" y="1414948"/>
                  <a:pt x="1961929" y="1405952"/>
                  <a:pt x="1980857" y="1400544"/>
                </a:cubicBezTo>
                <a:cubicBezTo>
                  <a:pt x="2005536" y="1393494"/>
                  <a:pt x="2030658" y="1388095"/>
                  <a:pt x="2055559" y="1381871"/>
                </a:cubicBezTo>
                <a:cubicBezTo>
                  <a:pt x="2153060" y="1316876"/>
                  <a:pt x="2068275" y="1363125"/>
                  <a:pt x="2204963" y="1325849"/>
                </a:cubicBezTo>
                <a:cubicBezTo>
                  <a:pt x="2242947" y="1315491"/>
                  <a:pt x="2278041" y="1294068"/>
                  <a:pt x="2317016" y="1288501"/>
                </a:cubicBezTo>
                <a:cubicBezTo>
                  <a:pt x="2503550" y="1261856"/>
                  <a:pt x="2403996" y="1274688"/>
                  <a:pt x="2615825" y="1251153"/>
                </a:cubicBezTo>
                <a:cubicBezTo>
                  <a:pt x="2665626" y="1238704"/>
                  <a:pt x="2714892" y="1223872"/>
                  <a:pt x="2765229" y="1213805"/>
                </a:cubicBezTo>
                <a:cubicBezTo>
                  <a:pt x="2895737" y="1187705"/>
                  <a:pt x="2827296" y="1200349"/>
                  <a:pt x="2970659" y="1176457"/>
                </a:cubicBezTo>
                <a:cubicBezTo>
                  <a:pt x="3137957" y="1109543"/>
                  <a:pt x="2989078" y="1162516"/>
                  <a:pt x="3157415" y="1120436"/>
                </a:cubicBezTo>
                <a:cubicBezTo>
                  <a:pt x="3264101" y="1093767"/>
                  <a:pt x="3160038" y="1106378"/>
                  <a:pt x="3288143" y="1083088"/>
                </a:cubicBezTo>
                <a:cubicBezTo>
                  <a:pt x="3331452" y="1075214"/>
                  <a:pt x="3375296" y="1070639"/>
                  <a:pt x="3418872" y="1064414"/>
                </a:cubicBezTo>
                <a:cubicBezTo>
                  <a:pt x="3437547" y="1051965"/>
                  <a:pt x="3454268" y="1035907"/>
                  <a:pt x="3474898" y="1027066"/>
                </a:cubicBezTo>
                <a:cubicBezTo>
                  <a:pt x="3498490" y="1016956"/>
                  <a:pt x="3523986" y="1010044"/>
                  <a:pt x="3549600" y="1008392"/>
                </a:cubicBezTo>
                <a:cubicBezTo>
                  <a:pt x="3717446" y="997564"/>
                  <a:pt x="3885759" y="995943"/>
                  <a:pt x="4053839" y="989718"/>
                </a:cubicBezTo>
                <a:cubicBezTo>
                  <a:pt x="4047614" y="958595"/>
                  <a:pt x="4042863" y="927140"/>
                  <a:pt x="4035164" y="896348"/>
                </a:cubicBezTo>
                <a:cubicBezTo>
                  <a:pt x="4030390" y="877252"/>
                  <a:pt x="4030407" y="854245"/>
                  <a:pt x="4016488" y="840327"/>
                </a:cubicBezTo>
                <a:cubicBezTo>
                  <a:pt x="4007684" y="831524"/>
                  <a:pt x="4084965" y="859001"/>
                  <a:pt x="3960462" y="8590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8" name="Freeform 13">
            <a:extLst>
              <a:ext uri="{FF2B5EF4-FFF2-40B4-BE49-F238E27FC236}">
                <a16:creationId xmlns:a16="http://schemas.microsoft.com/office/drawing/2014/main" id="{62BE94AA-628D-4263-9A47-ABA383756345}"/>
              </a:ext>
            </a:extLst>
          </p:cNvPr>
          <p:cNvSpPr>
            <a:spLocks/>
          </p:cNvSpPr>
          <p:nvPr/>
        </p:nvSpPr>
        <p:spPr bwMode="auto">
          <a:xfrm>
            <a:off x="2133600" y="2057400"/>
            <a:ext cx="3425825" cy="746125"/>
          </a:xfrm>
          <a:custGeom>
            <a:avLst/>
            <a:gdLst>
              <a:gd name="T0" fmla="*/ 2019883 w 4053839"/>
              <a:gd name="T1" fmla="*/ 14947 h 2054132"/>
              <a:gd name="T2" fmla="*/ 1667468 w 4053839"/>
              <a:gd name="T3" fmla="*/ 14622 h 2054132"/>
              <a:gd name="T4" fmla="*/ 1610320 w 4053839"/>
              <a:gd name="T5" fmla="*/ 13972 h 2054132"/>
              <a:gd name="T6" fmla="*/ 1581745 w 4053839"/>
              <a:gd name="T7" fmla="*/ 13647 h 2054132"/>
              <a:gd name="T8" fmla="*/ 1553171 w 4053839"/>
              <a:gd name="T9" fmla="*/ 13322 h 2054132"/>
              <a:gd name="T10" fmla="*/ 1505547 w 4053839"/>
              <a:gd name="T11" fmla="*/ 12997 h 2054132"/>
              <a:gd name="T12" fmla="*/ 1419824 w 4053839"/>
              <a:gd name="T13" fmla="*/ 12672 h 2054132"/>
              <a:gd name="T14" fmla="*/ 1353151 w 4053839"/>
              <a:gd name="T15" fmla="*/ 12347 h 2054132"/>
              <a:gd name="T16" fmla="*/ 1286478 w 4053839"/>
              <a:gd name="T17" fmla="*/ 11372 h 2054132"/>
              <a:gd name="T18" fmla="*/ 1257904 w 4053839"/>
              <a:gd name="T19" fmla="*/ 11048 h 2054132"/>
              <a:gd name="T20" fmla="*/ 1219804 w 4053839"/>
              <a:gd name="T21" fmla="*/ 10398 h 2054132"/>
              <a:gd name="T22" fmla="*/ 1181706 w 4053839"/>
              <a:gd name="T23" fmla="*/ 10073 h 2054132"/>
              <a:gd name="T24" fmla="*/ 1153132 w 4053839"/>
              <a:gd name="T25" fmla="*/ 9748 h 2054132"/>
              <a:gd name="T26" fmla="*/ 1019785 w 4053839"/>
              <a:gd name="T27" fmla="*/ 8773 h 2054132"/>
              <a:gd name="T28" fmla="*/ 915014 w 4053839"/>
              <a:gd name="T29" fmla="*/ 7148 h 2054132"/>
              <a:gd name="T30" fmla="*/ 886439 w 4053839"/>
              <a:gd name="T31" fmla="*/ 6499 h 2054132"/>
              <a:gd name="T32" fmla="*/ 791192 w 4053839"/>
              <a:gd name="T33" fmla="*/ 5524 h 2054132"/>
              <a:gd name="T34" fmla="*/ 724518 w 4053839"/>
              <a:gd name="T35" fmla="*/ 4224 h 2054132"/>
              <a:gd name="T36" fmla="*/ 695945 w 4053839"/>
              <a:gd name="T37" fmla="*/ 3899 h 2054132"/>
              <a:gd name="T38" fmla="*/ 657845 w 4053839"/>
              <a:gd name="T39" fmla="*/ 3249 h 2054132"/>
              <a:gd name="T40" fmla="*/ 619747 w 4053839"/>
              <a:gd name="T41" fmla="*/ 2924 h 2054132"/>
              <a:gd name="T42" fmla="*/ 591173 w 4053839"/>
              <a:gd name="T43" fmla="*/ 2599 h 2054132"/>
              <a:gd name="T44" fmla="*/ 505450 w 4053839"/>
              <a:gd name="T45" fmla="*/ 1949 h 2054132"/>
              <a:gd name="T46" fmla="*/ 448301 w 4053839"/>
              <a:gd name="T47" fmla="*/ 1625 h 2054132"/>
              <a:gd name="T48" fmla="*/ 191133 w 4053839"/>
              <a:gd name="T49" fmla="*/ 975 h 2054132"/>
              <a:gd name="T50" fmla="*/ 124460 w 4053839"/>
              <a:gd name="T51" fmla="*/ 325 h 2054132"/>
              <a:gd name="T52" fmla="*/ 10163 w 4053839"/>
              <a:gd name="T53" fmla="*/ 0 h 2054132"/>
              <a:gd name="T54" fmla="*/ 639 w 4053839"/>
              <a:gd name="T55" fmla="*/ 975 h 2054132"/>
              <a:gd name="T56" fmla="*/ 67312 w 4053839"/>
              <a:gd name="T57" fmla="*/ 4224 h 2054132"/>
              <a:gd name="T58" fmla="*/ 76836 w 4053839"/>
              <a:gd name="T59" fmla="*/ 5199 h 2054132"/>
              <a:gd name="T60" fmla="*/ 95886 w 4053839"/>
              <a:gd name="T61" fmla="*/ 7798 h 2054132"/>
              <a:gd name="T62" fmla="*/ 105410 w 4053839"/>
              <a:gd name="T63" fmla="*/ 22095 h 2054132"/>
              <a:gd name="T64" fmla="*/ 114935 w 4053839"/>
              <a:gd name="T65" fmla="*/ 23720 h 2054132"/>
              <a:gd name="T66" fmla="*/ 124460 w 4053839"/>
              <a:gd name="T67" fmla="*/ 35742 h 2054132"/>
              <a:gd name="T68" fmla="*/ 191133 w 4053839"/>
              <a:gd name="T69" fmla="*/ 34767 h 2054132"/>
              <a:gd name="T70" fmla="*/ 286380 w 4053839"/>
              <a:gd name="T71" fmla="*/ 32493 h 2054132"/>
              <a:gd name="T72" fmla="*/ 334005 w 4053839"/>
              <a:gd name="T73" fmla="*/ 31518 h 2054132"/>
              <a:gd name="T74" fmla="*/ 400678 w 4053839"/>
              <a:gd name="T75" fmla="*/ 30218 h 2054132"/>
              <a:gd name="T76" fmla="*/ 486401 w 4053839"/>
              <a:gd name="T77" fmla="*/ 29568 h 2054132"/>
              <a:gd name="T78" fmla="*/ 553073 w 4053839"/>
              <a:gd name="T79" fmla="*/ 28919 h 2054132"/>
              <a:gd name="T80" fmla="*/ 648320 w 4053839"/>
              <a:gd name="T81" fmla="*/ 28269 h 2054132"/>
              <a:gd name="T82" fmla="*/ 686420 w 4053839"/>
              <a:gd name="T83" fmla="*/ 27619 h 2054132"/>
              <a:gd name="T84" fmla="*/ 724518 w 4053839"/>
              <a:gd name="T85" fmla="*/ 27294 h 2054132"/>
              <a:gd name="T86" fmla="*/ 753093 w 4053839"/>
              <a:gd name="T87" fmla="*/ 26969 h 2054132"/>
              <a:gd name="T88" fmla="*/ 829290 w 4053839"/>
              <a:gd name="T89" fmla="*/ 25994 h 2054132"/>
              <a:gd name="T90" fmla="*/ 867389 w 4053839"/>
              <a:gd name="T91" fmla="*/ 25670 h 2054132"/>
              <a:gd name="T92" fmla="*/ 924538 w 4053839"/>
              <a:gd name="T93" fmla="*/ 25020 h 2054132"/>
              <a:gd name="T94" fmla="*/ 981687 w 4053839"/>
              <a:gd name="T95" fmla="*/ 24695 h 2054132"/>
              <a:gd name="T96" fmla="*/ 1010260 w 4053839"/>
              <a:gd name="T97" fmla="*/ 24370 h 2054132"/>
              <a:gd name="T98" fmla="*/ 1048360 w 4053839"/>
              <a:gd name="T99" fmla="*/ 24045 h 2054132"/>
              <a:gd name="T100" fmla="*/ 1124558 w 4053839"/>
              <a:gd name="T101" fmla="*/ 23070 h 2054132"/>
              <a:gd name="T102" fmla="*/ 1181706 w 4053839"/>
              <a:gd name="T103" fmla="*/ 22420 h 2054132"/>
              <a:gd name="T104" fmla="*/ 1334103 w 4053839"/>
              <a:gd name="T105" fmla="*/ 21770 h 2054132"/>
              <a:gd name="T106" fmla="*/ 1410300 w 4053839"/>
              <a:gd name="T107" fmla="*/ 21120 h 2054132"/>
              <a:gd name="T108" fmla="*/ 1515072 w 4053839"/>
              <a:gd name="T109" fmla="*/ 20471 h 2054132"/>
              <a:gd name="T110" fmla="*/ 1610320 w 4053839"/>
              <a:gd name="T111" fmla="*/ 19496 h 2054132"/>
              <a:gd name="T112" fmla="*/ 1676993 w 4053839"/>
              <a:gd name="T113" fmla="*/ 18846 h 2054132"/>
              <a:gd name="T114" fmla="*/ 1743666 w 4053839"/>
              <a:gd name="T115" fmla="*/ 18521 h 2054132"/>
              <a:gd name="T116" fmla="*/ 1772240 w 4053839"/>
              <a:gd name="T117" fmla="*/ 17871 h 2054132"/>
              <a:gd name="T118" fmla="*/ 1810338 w 4053839"/>
              <a:gd name="T119" fmla="*/ 17546 h 2054132"/>
              <a:gd name="T120" fmla="*/ 2067506 w 4053839"/>
              <a:gd name="T121" fmla="*/ 17221 h 2054132"/>
              <a:gd name="T122" fmla="*/ 2057982 w 4053839"/>
              <a:gd name="T123" fmla="*/ 15597 h 2054132"/>
              <a:gd name="T124" fmla="*/ 2048457 w 4053839"/>
              <a:gd name="T125" fmla="*/ 14622 h 2054132"/>
              <a:gd name="T126" fmla="*/ 2019883 w 4053839"/>
              <a:gd name="T127" fmla="*/ 14947 h 2054132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60000 65536"/>
              <a:gd name="T190" fmla="*/ 0 60000 65536"/>
              <a:gd name="T191" fmla="*/ 0 60000 65536"/>
            </a:gdLst>
            <a:ahLst/>
            <a:cxnLst>
              <a:cxn ang="T128">
                <a:pos x="T0" y="T1"/>
              </a:cxn>
              <a:cxn ang="T129">
                <a:pos x="T2" y="T3"/>
              </a:cxn>
              <a:cxn ang="T130">
                <a:pos x="T4" y="T5"/>
              </a:cxn>
              <a:cxn ang="T131">
                <a:pos x="T6" y="T7"/>
              </a:cxn>
              <a:cxn ang="T132">
                <a:pos x="T8" y="T9"/>
              </a:cxn>
              <a:cxn ang="T133">
                <a:pos x="T10" y="T11"/>
              </a:cxn>
              <a:cxn ang="T134">
                <a:pos x="T12" y="T13"/>
              </a:cxn>
              <a:cxn ang="T135">
                <a:pos x="T14" y="T15"/>
              </a:cxn>
              <a:cxn ang="T136">
                <a:pos x="T16" y="T17"/>
              </a:cxn>
              <a:cxn ang="T137">
                <a:pos x="T18" y="T19"/>
              </a:cxn>
              <a:cxn ang="T138">
                <a:pos x="T20" y="T21"/>
              </a:cxn>
              <a:cxn ang="T139">
                <a:pos x="T22" y="T23"/>
              </a:cxn>
              <a:cxn ang="T140">
                <a:pos x="T24" y="T25"/>
              </a:cxn>
              <a:cxn ang="T141">
                <a:pos x="T26" y="T27"/>
              </a:cxn>
              <a:cxn ang="T142">
                <a:pos x="T28" y="T29"/>
              </a:cxn>
              <a:cxn ang="T143">
                <a:pos x="T30" y="T31"/>
              </a:cxn>
              <a:cxn ang="T144">
                <a:pos x="T32" y="T33"/>
              </a:cxn>
              <a:cxn ang="T145">
                <a:pos x="T34" y="T35"/>
              </a:cxn>
              <a:cxn ang="T146">
                <a:pos x="T36" y="T37"/>
              </a:cxn>
              <a:cxn ang="T147">
                <a:pos x="T38" y="T39"/>
              </a:cxn>
              <a:cxn ang="T148">
                <a:pos x="T40" y="T41"/>
              </a:cxn>
              <a:cxn ang="T149">
                <a:pos x="T42" y="T43"/>
              </a:cxn>
              <a:cxn ang="T150">
                <a:pos x="T44" y="T45"/>
              </a:cxn>
              <a:cxn ang="T151">
                <a:pos x="T46" y="T47"/>
              </a:cxn>
              <a:cxn ang="T152">
                <a:pos x="T48" y="T49"/>
              </a:cxn>
              <a:cxn ang="T153">
                <a:pos x="T50" y="T51"/>
              </a:cxn>
              <a:cxn ang="T154">
                <a:pos x="T52" y="T53"/>
              </a:cxn>
              <a:cxn ang="T155">
                <a:pos x="T54" y="T55"/>
              </a:cxn>
              <a:cxn ang="T156">
                <a:pos x="T56" y="T57"/>
              </a:cxn>
              <a:cxn ang="T157">
                <a:pos x="T58" y="T59"/>
              </a:cxn>
              <a:cxn ang="T158">
                <a:pos x="T60" y="T61"/>
              </a:cxn>
              <a:cxn ang="T159">
                <a:pos x="T62" y="T63"/>
              </a:cxn>
              <a:cxn ang="T160">
                <a:pos x="T64" y="T65"/>
              </a:cxn>
              <a:cxn ang="T161">
                <a:pos x="T66" y="T67"/>
              </a:cxn>
              <a:cxn ang="T162">
                <a:pos x="T68" y="T69"/>
              </a:cxn>
              <a:cxn ang="T163">
                <a:pos x="T70" y="T71"/>
              </a:cxn>
              <a:cxn ang="T164">
                <a:pos x="T72" y="T73"/>
              </a:cxn>
              <a:cxn ang="T165">
                <a:pos x="T74" y="T75"/>
              </a:cxn>
              <a:cxn ang="T166">
                <a:pos x="T76" y="T77"/>
              </a:cxn>
              <a:cxn ang="T167">
                <a:pos x="T78" y="T79"/>
              </a:cxn>
              <a:cxn ang="T168">
                <a:pos x="T80" y="T81"/>
              </a:cxn>
              <a:cxn ang="T169">
                <a:pos x="T82" y="T83"/>
              </a:cxn>
              <a:cxn ang="T170">
                <a:pos x="T84" y="T85"/>
              </a:cxn>
              <a:cxn ang="T171">
                <a:pos x="T86" y="T87"/>
              </a:cxn>
              <a:cxn ang="T172">
                <a:pos x="T88" y="T89"/>
              </a:cxn>
              <a:cxn ang="T173">
                <a:pos x="T90" y="T91"/>
              </a:cxn>
              <a:cxn ang="T174">
                <a:pos x="T92" y="T93"/>
              </a:cxn>
              <a:cxn ang="T175">
                <a:pos x="T94" y="T95"/>
              </a:cxn>
              <a:cxn ang="T176">
                <a:pos x="T96" y="T97"/>
              </a:cxn>
              <a:cxn ang="T177">
                <a:pos x="T98" y="T99"/>
              </a:cxn>
              <a:cxn ang="T178">
                <a:pos x="T100" y="T101"/>
              </a:cxn>
              <a:cxn ang="T179">
                <a:pos x="T102" y="T103"/>
              </a:cxn>
              <a:cxn ang="T180">
                <a:pos x="T104" y="T105"/>
              </a:cxn>
              <a:cxn ang="T181">
                <a:pos x="T106" y="T107"/>
              </a:cxn>
              <a:cxn ang="T182">
                <a:pos x="T108" y="T109"/>
              </a:cxn>
              <a:cxn ang="T183">
                <a:pos x="T110" y="T111"/>
              </a:cxn>
              <a:cxn ang="T184">
                <a:pos x="T112" y="T113"/>
              </a:cxn>
              <a:cxn ang="T185">
                <a:pos x="T114" y="T115"/>
              </a:cxn>
              <a:cxn ang="T186">
                <a:pos x="T116" y="T117"/>
              </a:cxn>
              <a:cxn ang="T187">
                <a:pos x="T118" y="T119"/>
              </a:cxn>
              <a:cxn ang="T188">
                <a:pos x="T120" y="T121"/>
              </a:cxn>
              <a:cxn ang="T189">
                <a:pos x="T122" y="T123"/>
              </a:cxn>
              <a:cxn ang="T190">
                <a:pos x="T124" y="T125"/>
              </a:cxn>
              <a:cxn ang="T191">
                <a:pos x="T126" y="T127"/>
              </a:cxn>
            </a:cxnLst>
            <a:rect l="0" t="0" r="r" b="b"/>
            <a:pathLst>
              <a:path w="4053839" h="2054132">
                <a:moveTo>
                  <a:pt x="3960462" y="859001"/>
                </a:moveTo>
                <a:cubicBezTo>
                  <a:pt x="3835959" y="859001"/>
                  <a:pt x="3499325" y="856362"/>
                  <a:pt x="3269468" y="840327"/>
                </a:cubicBezTo>
                <a:cubicBezTo>
                  <a:pt x="3230192" y="837587"/>
                  <a:pt x="3194766" y="815428"/>
                  <a:pt x="3157415" y="802979"/>
                </a:cubicBezTo>
                <a:lnTo>
                  <a:pt x="3101388" y="784305"/>
                </a:lnTo>
                <a:cubicBezTo>
                  <a:pt x="3082712" y="778080"/>
                  <a:pt x="3064664" y="769491"/>
                  <a:pt x="3045361" y="765631"/>
                </a:cubicBezTo>
                <a:cubicBezTo>
                  <a:pt x="3014235" y="759406"/>
                  <a:pt x="2983407" y="751446"/>
                  <a:pt x="2951984" y="746957"/>
                </a:cubicBezTo>
                <a:cubicBezTo>
                  <a:pt x="2896179" y="738986"/>
                  <a:pt x="2839840" y="735274"/>
                  <a:pt x="2783904" y="728283"/>
                </a:cubicBezTo>
                <a:cubicBezTo>
                  <a:pt x="2740226" y="722824"/>
                  <a:pt x="2696752" y="715834"/>
                  <a:pt x="2653176" y="709609"/>
                </a:cubicBezTo>
                <a:cubicBezTo>
                  <a:pt x="2521782" y="665815"/>
                  <a:pt x="2683990" y="722814"/>
                  <a:pt x="2522447" y="653587"/>
                </a:cubicBezTo>
                <a:cubicBezTo>
                  <a:pt x="2504353" y="645833"/>
                  <a:pt x="2484514" y="642667"/>
                  <a:pt x="2466420" y="634913"/>
                </a:cubicBezTo>
                <a:cubicBezTo>
                  <a:pt x="2440831" y="623948"/>
                  <a:pt x="2417785" y="607340"/>
                  <a:pt x="2391718" y="597566"/>
                </a:cubicBezTo>
                <a:cubicBezTo>
                  <a:pt x="2367685" y="588555"/>
                  <a:pt x="2341695" y="585943"/>
                  <a:pt x="2317016" y="578892"/>
                </a:cubicBezTo>
                <a:cubicBezTo>
                  <a:pt x="2298088" y="573484"/>
                  <a:pt x="2280207" y="564488"/>
                  <a:pt x="2260990" y="560218"/>
                </a:cubicBezTo>
                <a:cubicBezTo>
                  <a:pt x="2119936" y="528875"/>
                  <a:pt x="2156343" y="556462"/>
                  <a:pt x="1999532" y="504196"/>
                </a:cubicBezTo>
                <a:cubicBezTo>
                  <a:pt x="1965570" y="492876"/>
                  <a:pt x="1839359" y="436685"/>
                  <a:pt x="1794102" y="410826"/>
                </a:cubicBezTo>
                <a:cubicBezTo>
                  <a:pt x="1774614" y="399691"/>
                  <a:pt x="1758586" y="382593"/>
                  <a:pt x="1738075" y="373478"/>
                </a:cubicBezTo>
                <a:cubicBezTo>
                  <a:pt x="1508193" y="271318"/>
                  <a:pt x="1725159" y="382641"/>
                  <a:pt x="1551320" y="317457"/>
                </a:cubicBezTo>
                <a:cubicBezTo>
                  <a:pt x="1420358" y="268350"/>
                  <a:pt x="1528955" y="296939"/>
                  <a:pt x="1420591" y="242761"/>
                </a:cubicBezTo>
                <a:cubicBezTo>
                  <a:pt x="1402984" y="233958"/>
                  <a:pt x="1382659" y="231841"/>
                  <a:pt x="1364565" y="224087"/>
                </a:cubicBezTo>
                <a:cubicBezTo>
                  <a:pt x="1338976" y="213121"/>
                  <a:pt x="1315930" y="196513"/>
                  <a:pt x="1289863" y="186739"/>
                </a:cubicBezTo>
                <a:cubicBezTo>
                  <a:pt x="1265830" y="177727"/>
                  <a:pt x="1239840" y="175116"/>
                  <a:pt x="1215161" y="168065"/>
                </a:cubicBezTo>
                <a:cubicBezTo>
                  <a:pt x="1196233" y="162657"/>
                  <a:pt x="1178062" y="154799"/>
                  <a:pt x="1159134" y="149391"/>
                </a:cubicBezTo>
                <a:cubicBezTo>
                  <a:pt x="1106680" y="134405"/>
                  <a:pt x="1044004" y="121669"/>
                  <a:pt x="991055" y="112043"/>
                </a:cubicBezTo>
                <a:cubicBezTo>
                  <a:pt x="953799" y="105270"/>
                  <a:pt x="916712" y="96798"/>
                  <a:pt x="879001" y="93370"/>
                </a:cubicBezTo>
                <a:cubicBezTo>
                  <a:pt x="711153" y="78113"/>
                  <a:pt x="542842" y="68471"/>
                  <a:pt x="374762" y="56022"/>
                </a:cubicBezTo>
                <a:cubicBezTo>
                  <a:pt x="337550" y="43619"/>
                  <a:pt x="281555" y="23364"/>
                  <a:pt x="244034" y="18674"/>
                </a:cubicBezTo>
                <a:cubicBezTo>
                  <a:pt x="169652" y="9377"/>
                  <a:pt x="94630" y="6225"/>
                  <a:pt x="19928" y="0"/>
                </a:cubicBezTo>
                <a:cubicBezTo>
                  <a:pt x="13703" y="18674"/>
                  <a:pt x="-4973" y="37348"/>
                  <a:pt x="1252" y="56022"/>
                </a:cubicBezTo>
                <a:cubicBezTo>
                  <a:pt x="10449" y="83610"/>
                  <a:pt x="106412" y="208672"/>
                  <a:pt x="131981" y="242761"/>
                </a:cubicBezTo>
                <a:cubicBezTo>
                  <a:pt x="138206" y="261435"/>
                  <a:pt x="145476" y="279792"/>
                  <a:pt x="150656" y="298783"/>
                </a:cubicBezTo>
                <a:cubicBezTo>
                  <a:pt x="164163" y="348304"/>
                  <a:pt x="188007" y="448174"/>
                  <a:pt x="188007" y="448174"/>
                </a:cubicBezTo>
                <a:cubicBezTo>
                  <a:pt x="194232" y="722058"/>
                  <a:pt x="195510" y="996100"/>
                  <a:pt x="206683" y="1269827"/>
                </a:cubicBezTo>
                <a:cubicBezTo>
                  <a:pt x="207978" y="1301540"/>
                  <a:pt x="223848" y="1331493"/>
                  <a:pt x="225358" y="1363197"/>
                </a:cubicBezTo>
                <a:cubicBezTo>
                  <a:pt x="236318" y="1593332"/>
                  <a:pt x="237809" y="1823820"/>
                  <a:pt x="244034" y="2054132"/>
                </a:cubicBezTo>
                <a:cubicBezTo>
                  <a:pt x="301994" y="2034813"/>
                  <a:pt x="317068" y="2032723"/>
                  <a:pt x="374762" y="1998110"/>
                </a:cubicBezTo>
                <a:cubicBezTo>
                  <a:pt x="574163" y="1878480"/>
                  <a:pt x="408297" y="1969532"/>
                  <a:pt x="561518" y="1867393"/>
                </a:cubicBezTo>
                <a:cubicBezTo>
                  <a:pt x="591720" y="1847260"/>
                  <a:pt x="624114" y="1830608"/>
                  <a:pt x="654895" y="1811371"/>
                </a:cubicBezTo>
                <a:cubicBezTo>
                  <a:pt x="709077" y="1777510"/>
                  <a:pt x="721867" y="1760582"/>
                  <a:pt x="785624" y="1736675"/>
                </a:cubicBezTo>
                <a:cubicBezTo>
                  <a:pt x="823968" y="1722297"/>
                  <a:pt x="918206" y="1708201"/>
                  <a:pt x="953704" y="1699327"/>
                </a:cubicBezTo>
                <a:cubicBezTo>
                  <a:pt x="1096090" y="1663733"/>
                  <a:pt x="909780" y="1696906"/>
                  <a:pt x="1084432" y="1661979"/>
                </a:cubicBezTo>
                <a:cubicBezTo>
                  <a:pt x="1130544" y="1652758"/>
                  <a:pt x="1221608" y="1643223"/>
                  <a:pt x="1271187" y="1624632"/>
                </a:cubicBezTo>
                <a:cubicBezTo>
                  <a:pt x="1297254" y="1614858"/>
                  <a:pt x="1319822" y="1597058"/>
                  <a:pt x="1345889" y="1587284"/>
                </a:cubicBezTo>
                <a:cubicBezTo>
                  <a:pt x="1369922" y="1578272"/>
                  <a:pt x="1395912" y="1575661"/>
                  <a:pt x="1420591" y="1568610"/>
                </a:cubicBezTo>
                <a:cubicBezTo>
                  <a:pt x="1439519" y="1563202"/>
                  <a:pt x="1458186" y="1556848"/>
                  <a:pt x="1476618" y="1549936"/>
                </a:cubicBezTo>
                <a:cubicBezTo>
                  <a:pt x="1539762" y="1526259"/>
                  <a:pt x="1566679" y="1510868"/>
                  <a:pt x="1626022" y="1493914"/>
                </a:cubicBezTo>
                <a:cubicBezTo>
                  <a:pt x="1650701" y="1486863"/>
                  <a:pt x="1676139" y="1482615"/>
                  <a:pt x="1700724" y="1475240"/>
                </a:cubicBezTo>
                <a:cubicBezTo>
                  <a:pt x="1738435" y="1463928"/>
                  <a:pt x="1773942" y="1444364"/>
                  <a:pt x="1812777" y="1437892"/>
                </a:cubicBezTo>
                <a:cubicBezTo>
                  <a:pt x="1850128" y="1431667"/>
                  <a:pt x="1887865" y="1427432"/>
                  <a:pt x="1924830" y="1419218"/>
                </a:cubicBezTo>
                <a:cubicBezTo>
                  <a:pt x="1944047" y="1414948"/>
                  <a:pt x="1961929" y="1405952"/>
                  <a:pt x="1980857" y="1400544"/>
                </a:cubicBezTo>
                <a:cubicBezTo>
                  <a:pt x="2005536" y="1393494"/>
                  <a:pt x="2030658" y="1388095"/>
                  <a:pt x="2055559" y="1381871"/>
                </a:cubicBezTo>
                <a:cubicBezTo>
                  <a:pt x="2153060" y="1316876"/>
                  <a:pt x="2068275" y="1363125"/>
                  <a:pt x="2204963" y="1325849"/>
                </a:cubicBezTo>
                <a:cubicBezTo>
                  <a:pt x="2242947" y="1315491"/>
                  <a:pt x="2278041" y="1294068"/>
                  <a:pt x="2317016" y="1288501"/>
                </a:cubicBezTo>
                <a:cubicBezTo>
                  <a:pt x="2503550" y="1261856"/>
                  <a:pt x="2403996" y="1274688"/>
                  <a:pt x="2615825" y="1251153"/>
                </a:cubicBezTo>
                <a:cubicBezTo>
                  <a:pt x="2665626" y="1238704"/>
                  <a:pt x="2714892" y="1223872"/>
                  <a:pt x="2765229" y="1213805"/>
                </a:cubicBezTo>
                <a:cubicBezTo>
                  <a:pt x="2895737" y="1187705"/>
                  <a:pt x="2827296" y="1200349"/>
                  <a:pt x="2970659" y="1176457"/>
                </a:cubicBezTo>
                <a:cubicBezTo>
                  <a:pt x="3137957" y="1109543"/>
                  <a:pt x="2989078" y="1162516"/>
                  <a:pt x="3157415" y="1120436"/>
                </a:cubicBezTo>
                <a:cubicBezTo>
                  <a:pt x="3264101" y="1093767"/>
                  <a:pt x="3160038" y="1106378"/>
                  <a:pt x="3288143" y="1083088"/>
                </a:cubicBezTo>
                <a:cubicBezTo>
                  <a:pt x="3331452" y="1075214"/>
                  <a:pt x="3375296" y="1070639"/>
                  <a:pt x="3418872" y="1064414"/>
                </a:cubicBezTo>
                <a:cubicBezTo>
                  <a:pt x="3437547" y="1051965"/>
                  <a:pt x="3454268" y="1035907"/>
                  <a:pt x="3474898" y="1027066"/>
                </a:cubicBezTo>
                <a:cubicBezTo>
                  <a:pt x="3498490" y="1016956"/>
                  <a:pt x="3523986" y="1010044"/>
                  <a:pt x="3549600" y="1008392"/>
                </a:cubicBezTo>
                <a:cubicBezTo>
                  <a:pt x="3717446" y="997564"/>
                  <a:pt x="3885759" y="995943"/>
                  <a:pt x="4053839" y="989718"/>
                </a:cubicBezTo>
                <a:cubicBezTo>
                  <a:pt x="4047614" y="958595"/>
                  <a:pt x="4042863" y="927140"/>
                  <a:pt x="4035164" y="896348"/>
                </a:cubicBezTo>
                <a:cubicBezTo>
                  <a:pt x="4030390" y="877252"/>
                  <a:pt x="4030407" y="854245"/>
                  <a:pt x="4016488" y="840327"/>
                </a:cubicBezTo>
                <a:cubicBezTo>
                  <a:pt x="4007684" y="831524"/>
                  <a:pt x="4084965" y="859001"/>
                  <a:pt x="3960462" y="85900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9" name="Freeform 14">
            <a:extLst>
              <a:ext uri="{FF2B5EF4-FFF2-40B4-BE49-F238E27FC236}">
                <a16:creationId xmlns:a16="http://schemas.microsoft.com/office/drawing/2014/main" id="{FBE43BA3-921E-4491-B7F9-AB58D8909A01}"/>
              </a:ext>
            </a:extLst>
          </p:cNvPr>
          <p:cNvSpPr>
            <a:spLocks/>
          </p:cNvSpPr>
          <p:nvPr/>
        </p:nvSpPr>
        <p:spPr bwMode="auto">
          <a:xfrm>
            <a:off x="2289175" y="2209800"/>
            <a:ext cx="2968625" cy="517525"/>
          </a:xfrm>
          <a:custGeom>
            <a:avLst/>
            <a:gdLst>
              <a:gd name="T0" fmla="*/ 1138898 w 4053839"/>
              <a:gd name="T1" fmla="*/ 3459 h 2054132"/>
              <a:gd name="T2" fmla="*/ 940191 w 4053839"/>
              <a:gd name="T3" fmla="*/ 3384 h 2054132"/>
              <a:gd name="T4" fmla="*/ 907968 w 4053839"/>
              <a:gd name="T5" fmla="*/ 3233 h 2054132"/>
              <a:gd name="T6" fmla="*/ 891857 w 4053839"/>
              <a:gd name="T7" fmla="*/ 3158 h 2054132"/>
              <a:gd name="T8" fmla="*/ 875745 w 4053839"/>
              <a:gd name="T9" fmla="*/ 3083 h 2054132"/>
              <a:gd name="T10" fmla="*/ 848893 w 4053839"/>
              <a:gd name="T11" fmla="*/ 3008 h 2054132"/>
              <a:gd name="T12" fmla="*/ 800558 w 4053839"/>
              <a:gd name="T13" fmla="*/ 2933 h 2054132"/>
              <a:gd name="T14" fmla="*/ 762965 w 4053839"/>
              <a:gd name="T15" fmla="*/ 2857 h 2054132"/>
              <a:gd name="T16" fmla="*/ 725372 w 4053839"/>
              <a:gd name="T17" fmla="*/ 2632 h 2054132"/>
              <a:gd name="T18" fmla="*/ 709261 w 4053839"/>
              <a:gd name="T19" fmla="*/ 2557 h 2054132"/>
              <a:gd name="T20" fmla="*/ 687779 w 4053839"/>
              <a:gd name="T21" fmla="*/ 2406 h 2054132"/>
              <a:gd name="T22" fmla="*/ 666297 w 4053839"/>
              <a:gd name="T23" fmla="*/ 2331 h 2054132"/>
              <a:gd name="T24" fmla="*/ 650186 w 4053839"/>
              <a:gd name="T25" fmla="*/ 2256 h 2054132"/>
              <a:gd name="T26" fmla="*/ 575000 w 4053839"/>
              <a:gd name="T27" fmla="*/ 2030 h 2054132"/>
              <a:gd name="T28" fmla="*/ 515924 w 4053839"/>
              <a:gd name="T29" fmla="*/ 1654 h 2054132"/>
              <a:gd name="T30" fmla="*/ 499813 w 4053839"/>
              <a:gd name="T31" fmla="*/ 1504 h 2054132"/>
              <a:gd name="T32" fmla="*/ 446108 w 4053839"/>
              <a:gd name="T33" fmla="*/ 1278 h 2054132"/>
              <a:gd name="T34" fmla="*/ 408515 w 4053839"/>
              <a:gd name="T35" fmla="*/ 978 h 2054132"/>
              <a:gd name="T36" fmla="*/ 392404 w 4053839"/>
              <a:gd name="T37" fmla="*/ 902 h 2054132"/>
              <a:gd name="T38" fmla="*/ 370922 w 4053839"/>
              <a:gd name="T39" fmla="*/ 752 h 2054132"/>
              <a:gd name="T40" fmla="*/ 349440 w 4053839"/>
              <a:gd name="T41" fmla="*/ 677 h 2054132"/>
              <a:gd name="T42" fmla="*/ 333329 w 4053839"/>
              <a:gd name="T43" fmla="*/ 602 h 2054132"/>
              <a:gd name="T44" fmla="*/ 284995 w 4053839"/>
              <a:gd name="T45" fmla="*/ 451 h 2054132"/>
              <a:gd name="T46" fmla="*/ 252772 w 4053839"/>
              <a:gd name="T47" fmla="*/ 376 h 2054132"/>
              <a:gd name="T48" fmla="*/ 107770 w 4053839"/>
              <a:gd name="T49" fmla="*/ 225 h 2054132"/>
              <a:gd name="T50" fmla="*/ 70176 w 4053839"/>
              <a:gd name="T51" fmla="*/ 75 h 2054132"/>
              <a:gd name="T52" fmla="*/ 5730 w 4053839"/>
              <a:gd name="T53" fmla="*/ 0 h 2054132"/>
              <a:gd name="T54" fmla="*/ 360 w 4053839"/>
              <a:gd name="T55" fmla="*/ 225 h 2054132"/>
              <a:gd name="T56" fmla="*/ 37954 w 4053839"/>
              <a:gd name="T57" fmla="*/ 978 h 2054132"/>
              <a:gd name="T58" fmla="*/ 43324 w 4053839"/>
              <a:gd name="T59" fmla="*/ 1203 h 2054132"/>
              <a:gd name="T60" fmla="*/ 54064 w 4053839"/>
              <a:gd name="T61" fmla="*/ 1805 h 2054132"/>
              <a:gd name="T62" fmla="*/ 59435 w 4053839"/>
              <a:gd name="T63" fmla="*/ 5113 h 2054132"/>
              <a:gd name="T64" fmla="*/ 64805 w 4053839"/>
              <a:gd name="T65" fmla="*/ 5489 h 2054132"/>
              <a:gd name="T66" fmla="*/ 70176 w 4053839"/>
              <a:gd name="T67" fmla="*/ 8271 h 2054132"/>
              <a:gd name="T68" fmla="*/ 107770 w 4053839"/>
              <a:gd name="T69" fmla="*/ 8046 h 2054132"/>
              <a:gd name="T70" fmla="*/ 161474 w 4053839"/>
              <a:gd name="T71" fmla="*/ 7520 h 2054132"/>
              <a:gd name="T72" fmla="*/ 188326 w 4053839"/>
              <a:gd name="T73" fmla="*/ 7294 h 2054132"/>
              <a:gd name="T74" fmla="*/ 225920 w 4053839"/>
              <a:gd name="T75" fmla="*/ 6993 h 2054132"/>
              <a:gd name="T76" fmla="*/ 274254 w 4053839"/>
              <a:gd name="T77" fmla="*/ 6843 h 2054132"/>
              <a:gd name="T78" fmla="*/ 311846 w 4053839"/>
              <a:gd name="T79" fmla="*/ 6692 h 2054132"/>
              <a:gd name="T80" fmla="*/ 365551 w 4053839"/>
              <a:gd name="T81" fmla="*/ 6542 h 2054132"/>
              <a:gd name="T82" fmla="*/ 387034 w 4053839"/>
              <a:gd name="T83" fmla="*/ 6392 h 2054132"/>
              <a:gd name="T84" fmla="*/ 408515 w 4053839"/>
              <a:gd name="T85" fmla="*/ 6316 h 2054132"/>
              <a:gd name="T86" fmla="*/ 424626 w 4053839"/>
              <a:gd name="T87" fmla="*/ 6241 h 2054132"/>
              <a:gd name="T88" fmla="*/ 467590 w 4053839"/>
              <a:gd name="T89" fmla="*/ 6016 h 2054132"/>
              <a:gd name="T90" fmla="*/ 489071 w 4053839"/>
              <a:gd name="T91" fmla="*/ 5940 h 2054132"/>
              <a:gd name="T92" fmla="*/ 521295 w 4053839"/>
              <a:gd name="T93" fmla="*/ 5790 h 2054132"/>
              <a:gd name="T94" fmla="*/ 553518 w 4053839"/>
              <a:gd name="T95" fmla="*/ 5715 h 2054132"/>
              <a:gd name="T96" fmla="*/ 569629 w 4053839"/>
              <a:gd name="T97" fmla="*/ 5640 h 2054132"/>
              <a:gd name="T98" fmla="*/ 591111 w 4053839"/>
              <a:gd name="T99" fmla="*/ 5564 h 2054132"/>
              <a:gd name="T100" fmla="*/ 634074 w 4053839"/>
              <a:gd name="T101" fmla="*/ 5339 h 2054132"/>
              <a:gd name="T102" fmla="*/ 666297 w 4053839"/>
              <a:gd name="T103" fmla="*/ 5189 h 2054132"/>
              <a:gd name="T104" fmla="*/ 752224 w 4053839"/>
              <a:gd name="T105" fmla="*/ 5038 h 2054132"/>
              <a:gd name="T106" fmla="*/ 795188 w 4053839"/>
              <a:gd name="T107" fmla="*/ 4888 h 2054132"/>
              <a:gd name="T108" fmla="*/ 854263 w 4053839"/>
              <a:gd name="T109" fmla="*/ 4737 h 2054132"/>
              <a:gd name="T110" fmla="*/ 907968 w 4053839"/>
              <a:gd name="T111" fmla="*/ 4512 h 2054132"/>
              <a:gd name="T112" fmla="*/ 945561 w 4053839"/>
              <a:gd name="T113" fmla="*/ 4361 h 2054132"/>
              <a:gd name="T114" fmla="*/ 983154 w 4053839"/>
              <a:gd name="T115" fmla="*/ 4286 h 2054132"/>
              <a:gd name="T116" fmla="*/ 999265 w 4053839"/>
              <a:gd name="T117" fmla="*/ 4136 h 2054132"/>
              <a:gd name="T118" fmla="*/ 1020747 w 4053839"/>
              <a:gd name="T119" fmla="*/ 4061 h 2054132"/>
              <a:gd name="T120" fmla="*/ 1165749 w 4053839"/>
              <a:gd name="T121" fmla="*/ 3985 h 2054132"/>
              <a:gd name="T122" fmla="*/ 1160379 w 4053839"/>
              <a:gd name="T123" fmla="*/ 3609 h 2054132"/>
              <a:gd name="T124" fmla="*/ 1155009 w 4053839"/>
              <a:gd name="T125" fmla="*/ 3384 h 2054132"/>
              <a:gd name="T126" fmla="*/ 1138898 w 4053839"/>
              <a:gd name="T127" fmla="*/ 3459 h 2054132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60000 65536"/>
              <a:gd name="T190" fmla="*/ 0 60000 65536"/>
              <a:gd name="T191" fmla="*/ 0 60000 65536"/>
            </a:gdLst>
            <a:ahLst/>
            <a:cxnLst>
              <a:cxn ang="T128">
                <a:pos x="T0" y="T1"/>
              </a:cxn>
              <a:cxn ang="T129">
                <a:pos x="T2" y="T3"/>
              </a:cxn>
              <a:cxn ang="T130">
                <a:pos x="T4" y="T5"/>
              </a:cxn>
              <a:cxn ang="T131">
                <a:pos x="T6" y="T7"/>
              </a:cxn>
              <a:cxn ang="T132">
                <a:pos x="T8" y="T9"/>
              </a:cxn>
              <a:cxn ang="T133">
                <a:pos x="T10" y="T11"/>
              </a:cxn>
              <a:cxn ang="T134">
                <a:pos x="T12" y="T13"/>
              </a:cxn>
              <a:cxn ang="T135">
                <a:pos x="T14" y="T15"/>
              </a:cxn>
              <a:cxn ang="T136">
                <a:pos x="T16" y="T17"/>
              </a:cxn>
              <a:cxn ang="T137">
                <a:pos x="T18" y="T19"/>
              </a:cxn>
              <a:cxn ang="T138">
                <a:pos x="T20" y="T21"/>
              </a:cxn>
              <a:cxn ang="T139">
                <a:pos x="T22" y="T23"/>
              </a:cxn>
              <a:cxn ang="T140">
                <a:pos x="T24" y="T25"/>
              </a:cxn>
              <a:cxn ang="T141">
                <a:pos x="T26" y="T27"/>
              </a:cxn>
              <a:cxn ang="T142">
                <a:pos x="T28" y="T29"/>
              </a:cxn>
              <a:cxn ang="T143">
                <a:pos x="T30" y="T31"/>
              </a:cxn>
              <a:cxn ang="T144">
                <a:pos x="T32" y="T33"/>
              </a:cxn>
              <a:cxn ang="T145">
                <a:pos x="T34" y="T35"/>
              </a:cxn>
              <a:cxn ang="T146">
                <a:pos x="T36" y="T37"/>
              </a:cxn>
              <a:cxn ang="T147">
                <a:pos x="T38" y="T39"/>
              </a:cxn>
              <a:cxn ang="T148">
                <a:pos x="T40" y="T41"/>
              </a:cxn>
              <a:cxn ang="T149">
                <a:pos x="T42" y="T43"/>
              </a:cxn>
              <a:cxn ang="T150">
                <a:pos x="T44" y="T45"/>
              </a:cxn>
              <a:cxn ang="T151">
                <a:pos x="T46" y="T47"/>
              </a:cxn>
              <a:cxn ang="T152">
                <a:pos x="T48" y="T49"/>
              </a:cxn>
              <a:cxn ang="T153">
                <a:pos x="T50" y="T51"/>
              </a:cxn>
              <a:cxn ang="T154">
                <a:pos x="T52" y="T53"/>
              </a:cxn>
              <a:cxn ang="T155">
                <a:pos x="T54" y="T55"/>
              </a:cxn>
              <a:cxn ang="T156">
                <a:pos x="T56" y="T57"/>
              </a:cxn>
              <a:cxn ang="T157">
                <a:pos x="T58" y="T59"/>
              </a:cxn>
              <a:cxn ang="T158">
                <a:pos x="T60" y="T61"/>
              </a:cxn>
              <a:cxn ang="T159">
                <a:pos x="T62" y="T63"/>
              </a:cxn>
              <a:cxn ang="T160">
                <a:pos x="T64" y="T65"/>
              </a:cxn>
              <a:cxn ang="T161">
                <a:pos x="T66" y="T67"/>
              </a:cxn>
              <a:cxn ang="T162">
                <a:pos x="T68" y="T69"/>
              </a:cxn>
              <a:cxn ang="T163">
                <a:pos x="T70" y="T71"/>
              </a:cxn>
              <a:cxn ang="T164">
                <a:pos x="T72" y="T73"/>
              </a:cxn>
              <a:cxn ang="T165">
                <a:pos x="T74" y="T75"/>
              </a:cxn>
              <a:cxn ang="T166">
                <a:pos x="T76" y="T77"/>
              </a:cxn>
              <a:cxn ang="T167">
                <a:pos x="T78" y="T79"/>
              </a:cxn>
              <a:cxn ang="T168">
                <a:pos x="T80" y="T81"/>
              </a:cxn>
              <a:cxn ang="T169">
                <a:pos x="T82" y="T83"/>
              </a:cxn>
              <a:cxn ang="T170">
                <a:pos x="T84" y="T85"/>
              </a:cxn>
              <a:cxn ang="T171">
                <a:pos x="T86" y="T87"/>
              </a:cxn>
              <a:cxn ang="T172">
                <a:pos x="T88" y="T89"/>
              </a:cxn>
              <a:cxn ang="T173">
                <a:pos x="T90" y="T91"/>
              </a:cxn>
              <a:cxn ang="T174">
                <a:pos x="T92" y="T93"/>
              </a:cxn>
              <a:cxn ang="T175">
                <a:pos x="T94" y="T95"/>
              </a:cxn>
              <a:cxn ang="T176">
                <a:pos x="T96" y="T97"/>
              </a:cxn>
              <a:cxn ang="T177">
                <a:pos x="T98" y="T99"/>
              </a:cxn>
              <a:cxn ang="T178">
                <a:pos x="T100" y="T101"/>
              </a:cxn>
              <a:cxn ang="T179">
                <a:pos x="T102" y="T103"/>
              </a:cxn>
              <a:cxn ang="T180">
                <a:pos x="T104" y="T105"/>
              </a:cxn>
              <a:cxn ang="T181">
                <a:pos x="T106" y="T107"/>
              </a:cxn>
              <a:cxn ang="T182">
                <a:pos x="T108" y="T109"/>
              </a:cxn>
              <a:cxn ang="T183">
                <a:pos x="T110" y="T111"/>
              </a:cxn>
              <a:cxn ang="T184">
                <a:pos x="T112" y="T113"/>
              </a:cxn>
              <a:cxn ang="T185">
                <a:pos x="T114" y="T115"/>
              </a:cxn>
              <a:cxn ang="T186">
                <a:pos x="T116" y="T117"/>
              </a:cxn>
              <a:cxn ang="T187">
                <a:pos x="T118" y="T119"/>
              </a:cxn>
              <a:cxn ang="T188">
                <a:pos x="T120" y="T121"/>
              </a:cxn>
              <a:cxn ang="T189">
                <a:pos x="T122" y="T123"/>
              </a:cxn>
              <a:cxn ang="T190">
                <a:pos x="T124" y="T125"/>
              </a:cxn>
              <a:cxn ang="T191">
                <a:pos x="T126" y="T127"/>
              </a:cxn>
            </a:cxnLst>
            <a:rect l="0" t="0" r="r" b="b"/>
            <a:pathLst>
              <a:path w="4053839" h="2054132">
                <a:moveTo>
                  <a:pt x="3960462" y="859001"/>
                </a:moveTo>
                <a:cubicBezTo>
                  <a:pt x="3835959" y="859001"/>
                  <a:pt x="3499325" y="856362"/>
                  <a:pt x="3269468" y="840327"/>
                </a:cubicBezTo>
                <a:cubicBezTo>
                  <a:pt x="3230192" y="837587"/>
                  <a:pt x="3194766" y="815428"/>
                  <a:pt x="3157415" y="802979"/>
                </a:cubicBezTo>
                <a:lnTo>
                  <a:pt x="3101388" y="784305"/>
                </a:lnTo>
                <a:cubicBezTo>
                  <a:pt x="3082712" y="778080"/>
                  <a:pt x="3064664" y="769491"/>
                  <a:pt x="3045361" y="765631"/>
                </a:cubicBezTo>
                <a:cubicBezTo>
                  <a:pt x="3014235" y="759406"/>
                  <a:pt x="2983407" y="751446"/>
                  <a:pt x="2951984" y="746957"/>
                </a:cubicBezTo>
                <a:cubicBezTo>
                  <a:pt x="2896179" y="738986"/>
                  <a:pt x="2839840" y="735274"/>
                  <a:pt x="2783904" y="728283"/>
                </a:cubicBezTo>
                <a:cubicBezTo>
                  <a:pt x="2740226" y="722824"/>
                  <a:pt x="2696752" y="715834"/>
                  <a:pt x="2653176" y="709609"/>
                </a:cubicBezTo>
                <a:cubicBezTo>
                  <a:pt x="2521782" y="665815"/>
                  <a:pt x="2683990" y="722814"/>
                  <a:pt x="2522447" y="653587"/>
                </a:cubicBezTo>
                <a:cubicBezTo>
                  <a:pt x="2504353" y="645833"/>
                  <a:pt x="2484514" y="642667"/>
                  <a:pt x="2466420" y="634913"/>
                </a:cubicBezTo>
                <a:cubicBezTo>
                  <a:pt x="2440831" y="623948"/>
                  <a:pt x="2417785" y="607340"/>
                  <a:pt x="2391718" y="597566"/>
                </a:cubicBezTo>
                <a:cubicBezTo>
                  <a:pt x="2367685" y="588555"/>
                  <a:pt x="2341695" y="585943"/>
                  <a:pt x="2317016" y="578892"/>
                </a:cubicBezTo>
                <a:cubicBezTo>
                  <a:pt x="2298088" y="573484"/>
                  <a:pt x="2280207" y="564488"/>
                  <a:pt x="2260990" y="560218"/>
                </a:cubicBezTo>
                <a:cubicBezTo>
                  <a:pt x="2119936" y="528875"/>
                  <a:pt x="2156343" y="556462"/>
                  <a:pt x="1999532" y="504196"/>
                </a:cubicBezTo>
                <a:cubicBezTo>
                  <a:pt x="1965570" y="492876"/>
                  <a:pt x="1839359" y="436685"/>
                  <a:pt x="1794102" y="410826"/>
                </a:cubicBezTo>
                <a:cubicBezTo>
                  <a:pt x="1774614" y="399691"/>
                  <a:pt x="1758586" y="382593"/>
                  <a:pt x="1738075" y="373478"/>
                </a:cubicBezTo>
                <a:cubicBezTo>
                  <a:pt x="1508193" y="271318"/>
                  <a:pt x="1725159" y="382641"/>
                  <a:pt x="1551320" y="317457"/>
                </a:cubicBezTo>
                <a:cubicBezTo>
                  <a:pt x="1420358" y="268350"/>
                  <a:pt x="1528955" y="296939"/>
                  <a:pt x="1420591" y="242761"/>
                </a:cubicBezTo>
                <a:cubicBezTo>
                  <a:pt x="1402984" y="233958"/>
                  <a:pt x="1382659" y="231841"/>
                  <a:pt x="1364565" y="224087"/>
                </a:cubicBezTo>
                <a:cubicBezTo>
                  <a:pt x="1338976" y="213121"/>
                  <a:pt x="1315930" y="196513"/>
                  <a:pt x="1289863" y="186739"/>
                </a:cubicBezTo>
                <a:cubicBezTo>
                  <a:pt x="1265830" y="177727"/>
                  <a:pt x="1239840" y="175116"/>
                  <a:pt x="1215161" y="168065"/>
                </a:cubicBezTo>
                <a:cubicBezTo>
                  <a:pt x="1196233" y="162657"/>
                  <a:pt x="1178062" y="154799"/>
                  <a:pt x="1159134" y="149391"/>
                </a:cubicBezTo>
                <a:cubicBezTo>
                  <a:pt x="1106680" y="134405"/>
                  <a:pt x="1044004" y="121669"/>
                  <a:pt x="991055" y="112043"/>
                </a:cubicBezTo>
                <a:cubicBezTo>
                  <a:pt x="953799" y="105270"/>
                  <a:pt x="916712" y="96798"/>
                  <a:pt x="879001" y="93370"/>
                </a:cubicBezTo>
                <a:cubicBezTo>
                  <a:pt x="711153" y="78113"/>
                  <a:pt x="542842" y="68471"/>
                  <a:pt x="374762" y="56022"/>
                </a:cubicBezTo>
                <a:cubicBezTo>
                  <a:pt x="337550" y="43619"/>
                  <a:pt x="281555" y="23364"/>
                  <a:pt x="244034" y="18674"/>
                </a:cubicBezTo>
                <a:cubicBezTo>
                  <a:pt x="169652" y="9377"/>
                  <a:pt x="94630" y="6225"/>
                  <a:pt x="19928" y="0"/>
                </a:cubicBezTo>
                <a:cubicBezTo>
                  <a:pt x="13703" y="18674"/>
                  <a:pt x="-4973" y="37348"/>
                  <a:pt x="1252" y="56022"/>
                </a:cubicBezTo>
                <a:cubicBezTo>
                  <a:pt x="10449" y="83610"/>
                  <a:pt x="106412" y="208672"/>
                  <a:pt x="131981" y="242761"/>
                </a:cubicBezTo>
                <a:cubicBezTo>
                  <a:pt x="138206" y="261435"/>
                  <a:pt x="145476" y="279792"/>
                  <a:pt x="150656" y="298783"/>
                </a:cubicBezTo>
                <a:cubicBezTo>
                  <a:pt x="164163" y="348304"/>
                  <a:pt x="188007" y="448174"/>
                  <a:pt x="188007" y="448174"/>
                </a:cubicBezTo>
                <a:cubicBezTo>
                  <a:pt x="194232" y="722058"/>
                  <a:pt x="195510" y="996100"/>
                  <a:pt x="206683" y="1269827"/>
                </a:cubicBezTo>
                <a:cubicBezTo>
                  <a:pt x="207978" y="1301540"/>
                  <a:pt x="223848" y="1331493"/>
                  <a:pt x="225358" y="1363197"/>
                </a:cubicBezTo>
                <a:cubicBezTo>
                  <a:pt x="236318" y="1593332"/>
                  <a:pt x="237809" y="1823820"/>
                  <a:pt x="244034" y="2054132"/>
                </a:cubicBezTo>
                <a:cubicBezTo>
                  <a:pt x="301994" y="2034813"/>
                  <a:pt x="317068" y="2032723"/>
                  <a:pt x="374762" y="1998110"/>
                </a:cubicBezTo>
                <a:cubicBezTo>
                  <a:pt x="574163" y="1878480"/>
                  <a:pt x="408297" y="1969532"/>
                  <a:pt x="561518" y="1867393"/>
                </a:cubicBezTo>
                <a:cubicBezTo>
                  <a:pt x="591720" y="1847260"/>
                  <a:pt x="624114" y="1830608"/>
                  <a:pt x="654895" y="1811371"/>
                </a:cubicBezTo>
                <a:cubicBezTo>
                  <a:pt x="709077" y="1777510"/>
                  <a:pt x="721867" y="1760582"/>
                  <a:pt x="785624" y="1736675"/>
                </a:cubicBezTo>
                <a:cubicBezTo>
                  <a:pt x="823968" y="1722297"/>
                  <a:pt x="918206" y="1708201"/>
                  <a:pt x="953704" y="1699327"/>
                </a:cubicBezTo>
                <a:cubicBezTo>
                  <a:pt x="1096090" y="1663733"/>
                  <a:pt x="909780" y="1696906"/>
                  <a:pt x="1084432" y="1661979"/>
                </a:cubicBezTo>
                <a:cubicBezTo>
                  <a:pt x="1130544" y="1652758"/>
                  <a:pt x="1221608" y="1643223"/>
                  <a:pt x="1271187" y="1624632"/>
                </a:cubicBezTo>
                <a:cubicBezTo>
                  <a:pt x="1297254" y="1614858"/>
                  <a:pt x="1319822" y="1597058"/>
                  <a:pt x="1345889" y="1587284"/>
                </a:cubicBezTo>
                <a:cubicBezTo>
                  <a:pt x="1369922" y="1578272"/>
                  <a:pt x="1395912" y="1575661"/>
                  <a:pt x="1420591" y="1568610"/>
                </a:cubicBezTo>
                <a:cubicBezTo>
                  <a:pt x="1439519" y="1563202"/>
                  <a:pt x="1458186" y="1556848"/>
                  <a:pt x="1476618" y="1549936"/>
                </a:cubicBezTo>
                <a:cubicBezTo>
                  <a:pt x="1539762" y="1526259"/>
                  <a:pt x="1566679" y="1510868"/>
                  <a:pt x="1626022" y="1493914"/>
                </a:cubicBezTo>
                <a:cubicBezTo>
                  <a:pt x="1650701" y="1486863"/>
                  <a:pt x="1676139" y="1482615"/>
                  <a:pt x="1700724" y="1475240"/>
                </a:cubicBezTo>
                <a:cubicBezTo>
                  <a:pt x="1738435" y="1463928"/>
                  <a:pt x="1773942" y="1444364"/>
                  <a:pt x="1812777" y="1437892"/>
                </a:cubicBezTo>
                <a:cubicBezTo>
                  <a:pt x="1850128" y="1431667"/>
                  <a:pt x="1887865" y="1427432"/>
                  <a:pt x="1924830" y="1419218"/>
                </a:cubicBezTo>
                <a:cubicBezTo>
                  <a:pt x="1944047" y="1414948"/>
                  <a:pt x="1961929" y="1405952"/>
                  <a:pt x="1980857" y="1400544"/>
                </a:cubicBezTo>
                <a:cubicBezTo>
                  <a:pt x="2005536" y="1393494"/>
                  <a:pt x="2030658" y="1388095"/>
                  <a:pt x="2055559" y="1381871"/>
                </a:cubicBezTo>
                <a:cubicBezTo>
                  <a:pt x="2153060" y="1316876"/>
                  <a:pt x="2068275" y="1363125"/>
                  <a:pt x="2204963" y="1325849"/>
                </a:cubicBezTo>
                <a:cubicBezTo>
                  <a:pt x="2242947" y="1315491"/>
                  <a:pt x="2278041" y="1294068"/>
                  <a:pt x="2317016" y="1288501"/>
                </a:cubicBezTo>
                <a:cubicBezTo>
                  <a:pt x="2503550" y="1261856"/>
                  <a:pt x="2403996" y="1274688"/>
                  <a:pt x="2615825" y="1251153"/>
                </a:cubicBezTo>
                <a:cubicBezTo>
                  <a:pt x="2665626" y="1238704"/>
                  <a:pt x="2714892" y="1223872"/>
                  <a:pt x="2765229" y="1213805"/>
                </a:cubicBezTo>
                <a:cubicBezTo>
                  <a:pt x="2895737" y="1187705"/>
                  <a:pt x="2827296" y="1200349"/>
                  <a:pt x="2970659" y="1176457"/>
                </a:cubicBezTo>
                <a:cubicBezTo>
                  <a:pt x="3137957" y="1109543"/>
                  <a:pt x="2989078" y="1162516"/>
                  <a:pt x="3157415" y="1120436"/>
                </a:cubicBezTo>
                <a:cubicBezTo>
                  <a:pt x="3264101" y="1093767"/>
                  <a:pt x="3160038" y="1106378"/>
                  <a:pt x="3288143" y="1083088"/>
                </a:cubicBezTo>
                <a:cubicBezTo>
                  <a:pt x="3331452" y="1075214"/>
                  <a:pt x="3375296" y="1070639"/>
                  <a:pt x="3418872" y="1064414"/>
                </a:cubicBezTo>
                <a:cubicBezTo>
                  <a:pt x="3437547" y="1051965"/>
                  <a:pt x="3454268" y="1035907"/>
                  <a:pt x="3474898" y="1027066"/>
                </a:cubicBezTo>
                <a:cubicBezTo>
                  <a:pt x="3498490" y="1016956"/>
                  <a:pt x="3523986" y="1010044"/>
                  <a:pt x="3549600" y="1008392"/>
                </a:cubicBezTo>
                <a:cubicBezTo>
                  <a:pt x="3717446" y="997564"/>
                  <a:pt x="3885759" y="995943"/>
                  <a:pt x="4053839" y="989718"/>
                </a:cubicBezTo>
                <a:cubicBezTo>
                  <a:pt x="4047614" y="958595"/>
                  <a:pt x="4042863" y="927140"/>
                  <a:pt x="4035164" y="896348"/>
                </a:cubicBezTo>
                <a:cubicBezTo>
                  <a:pt x="4030390" y="877252"/>
                  <a:pt x="4030407" y="854245"/>
                  <a:pt x="4016488" y="840327"/>
                </a:cubicBezTo>
                <a:cubicBezTo>
                  <a:pt x="4007684" y="831524"/>
                  <a:pt x="4084965" y="859001"/>
                  <a:pt x="3960462" y="859001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0" name="Explosion 1 22">
            <a:extLst>
              <a:ext uri="{FF2B5EF4-FFF2-40B4-BE49-F238E27FC236}">
                <a16:creationId xmlns:a16="http://schemas.microsoft.com/office/drawing/2014/main" id="{4473D2D3-8B1D-44D1-B792-325AF950C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981200"/>
            <a:ext cx="381000" cy="1066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8931" name="Freeform 4">
            <a:extLst>
              <a:ext uri="{FF2B5EF4-FFF2-40B4-BE49-F238E27FC236}">
                <a16:creationId xmlns:a16="http://schemas.microsoft.com/office/drawing/2014/main" id="{628F6EA9-784E-43E2-AB4F-DAE7E1BBB4F4}"/>
              </a:ext>
            </a:extLst>
          </p:cNvPr>
          <p:cNvSpPr>
            <a:spLocks/>
          </p:cNvSpPr>
          <p:nvPr/>
        </p:nvSpPr>
        <p:spPr bwMode="auto">
          <a:xfrm>
            <a:off x="2278063" y="4419600"/>
            <a:ext cx="635000" cy="38100"/>
          </a:xfrm>
          <a:custGeom>
            <a:avLst/>
            <a:gdLst>
              <a:gd name="T0" fmla="*/ 635064 w 634968"/>
              <a:gd name="T1" fmla="*/ 37887 h 38207"/>
              <a:gd name="T2" fmla="*/ 317532 w 634968"/>
              <a:gd name="T3" fmla="*/ 19369 h 38207"/>
              <a:gd name="T4" fmla="*/ 0 w 634968"/>
              <a:gd name="T5" fmla="*/ 853 h 3820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34968" h="38207">
                <a:moveTo>
                  <a:pt x="634968" y="38207"/>
                </a:moveTo>
                <a:cubicBezTo>
                  <a:pt x="529140" y="31982"/>
                  <a:pt x="423157" y="27986"/>
                  <a:pt x="317484" y="19533"/>
                </a:cubicBezTo>
                <a:cubicBezTo>
                  <a:pt x="-2826" y="-6090"/>
                  <a:pt x="346993" y="859"/>
                  <a:pt x="0" y="859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8932" name="Straight Connector 26">
            <a:extLst>
              <a:ext uri="{FF2B5EF4-FFF2-40B4-BE49-F238E27FC236}">
                <a16:creationId xmlns:a16="http://schemas.microsoft.com/office/drawing/2014/main" id="{8F2D9873-56A3-4988-8437-C276E44AC44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09600" y="4419600"/>
            <a:ext cx="1676400" cy="1219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33" name="Rectangle 4">
            <a:extLst>
              <a:ext uri="{FF2B5EF4-FFF2-40B4-BE49-F238E27FC236}">
                <a16:creationId xmlns:a16="http://schemas.microsoft.com/office/drawing/2014/main" id="{36D389BF-66D0-4FD4-A382-83B113791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8934" name="TextBox 12">
            <a:extLst>
              <a:ext uri="{FF2B5EF4-FFF2-40B4-BE49-F238E27FC236}">
                <a16:creationId xmlns:a16="http://schemas.microsoft.com/office/drawing/2014/main" id="{97FF1623-8CF6-44A3-B6C5-228D882DD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86400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Imagine if you had super powers and could shoot fire from your eyes.  That would be an eXtreme mutation.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D861D118-E304-42F0-92AC-9C8FEEED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id="{C120D671-FB74-4557-919D-F1F637668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4" name="Rectangle 5">
            <a:extLst>
              <a:ext uri="{FF2B5EF4-FFF2-40B4-BE49-F238E27FC236}">
                <a16:creationId xmlns:a16="http://schemas.microsoft.com/office/drawing/2014/main" id="{AE5C6C38-20AC-45DD-A542-D458F61E0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5" name="Rectangle 8">
            <a:extLst>
              <a:ext uri="{FF2B5EF4-FFF2-40B4-BE49-F238E27FC236}">
                <a16:creationId xmlns:a16="http://schemas.microsoft.com/office/drawing/2014/main" id="{A9776797-82F4-4971-A8CC-16039C6FAF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 u="sng"/>
              <a:t>Mutations</a:t>
            </a:r>
          </a:p>
        </p:txBody>
      </p:sp>
      <p:sp>
        <p:nvSpPr>
          <p:cNvPr id="40966" name="Rectangle 9">
            <a:extLst>
              <a:ext uri="{FF2B5EF4-FFF2-40B4-BE49-F238E27FC236}">
                <a16:creationId xmlns:a16="http://schemas.microsoft.com/office/drawing/2014/main" id="{BBBE0C4E-B46E-4A6E-BD6E-6737FD8182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458200" cy="54102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Why do super heroes have super powers? 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 b="1" u="sng"/>
              <a:t>Normal vision</a:t>
            </a:r>
          </a:p>
          <a:p>
            <a:pPr eaLnBrk="1" hangingPunct="1">
              <a:buFontTx/>
              <a:buNone/>
            </a:pPr>
            <a:r>
              <a:rPr lang="en-US" altLang="en-US"/>
              <a:t>T- T - T-C-C-G- G -G -C </a:t>
            </a:r>
          </a:p>
          <a:p>
            <a:pPr eaLnBrk="1" hangingPunct="1">
              <a:buFontTx/>
              <a:buNone/>
            </a:pPr>
            <a:r>
              <a:rPr lang="en-US" altLang="en-US" b="1" u="sng"/>
              <a:t>Cyclops Vision ( With burst of light) </a:t>
            </a:r>
          </a:p>
          <a:p>
            <a:pPr eaLnBrk="1" hangingPunct="1">
              <a:buFontTx/>
              <a:buNone/>
            </a:pPr>
            <a:r>
              <a:rPr lang="en-US" altLang="en-US"/>
              <a:t>T- T- T- C- C- C -G- G- C </a:t>
            </a:r>
          </a:p>
        </p:txBody>
      </p:sp>
      <p:sp>
        <p:nvSpPr>
          <p:cNvPr id="40967" name="Rectangle 11">
            <a:extLst>
              <a:ext uri="{FF2B5EF4-FFF2-40B4-BE49-F238E27FC236}">
                <a16:creationId xmlns:a16="http://schemas.microsoft.com/office/drawing/2014/main" id="{1B4BEE2F-971B-4835-997B-00288B359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305425"/>
            <a:ext cx="9144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A Combination of mutations that occur in DNA sequences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will alter a gene. This altered gene will result in the production of different proteins which could give special abilities.</a:t>
            </a:r>
            <a:endParaRPr lang="en-US" altLang="en-US" sz="2400"/>
          </a:p>
        </p:txBody>
      </p:sp>
      <p:sp>
        <p:nvSpPr>
          <p:cNvPr id="40968" name="Text Box 12">
            <a:extLst>
              <a:ext uri="{FF2B5EF4-FFF2-40B4-BE49-F238E27FC236}">
                <a16:creationId xmlns:a16="http://schemas.microsoft.com/office/drawing/2014/main" id="{9259B464-2880-4F7B-B53C-25A3D4C18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25" y="6669088"/>
            <a:ext cx="777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>
                <a:solidFill>
                  <a:schemeClr val="accent2"/>
                </a:solidFill>
              </a:rPr>
              <a:t>BiologyGuy©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pic>
        <p:nvPicPr>
          <p:cNvPr id="40969" name="Picture 13" descr="GUY 2 edit.jpg">
            <a:extLst>
              <a:ext uri="{FF2B5EF4-FFF2-40B4-BE49-F238E27FC236}">
                <a16:creationId xmlns:a16="http://schemas.microsoft.com/office/drawing/2014/main" id="{8868785C-E3BA-488C-A940-12FC4687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1425575"/>
            <a:ext cx="1858962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Explosion 1 17">
            <a:extLst>
              <a:ext uri="{FF2B5EF4-FFF2-40B4-BE49-F238E27FC236}">
                <a16:creationId xmlns:a16="http://schemas.microsoft.com/office/drawing/2014/main" id="{0AA13849-5E21-4B87-BA54-282DAC5D9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238" y="1425575"/>
            <a:ext cx="762000" cy="1447800"/>
          </a:xfrm>
          <a:prstGeom prst="irregularSeal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0971" name="Freeform 18">
            <a:extLst>
              <a:ext uri="{FF2B5EF4-FFF2-40B4-BE49-F238E27FC236}">
                <a16:creationId xmlns:a16="http://schemas.microsoft.com/office/drawing/2014/main" id="{1F018A8C-33AA-4CBB-AEE7-C28DF1E0EEC5}"/>
              </a:ext>
            </a:extLst>
          </p:cNvPr>
          <p:cNvSpPr>
            <a:spLocks/>
          </p:cNvSpPr>
          <p:nvPr/>
        </p:nvSpPr>
        <p:spPr bwMode="auto">
          <a:xfrm>
            <a:off x="3856038" y="1501775"/>
            <a:ext cx="4054475" cy="1203325"/>
          </a:xfrm>
          <a:custGeom>
            <a:avLst/>
            <a:gdLst>
              <a:gd name="T0" fmla="*/ 3962326 w 4053839"/>
              <a:gd name="T1" fmla="*/ 101135 h 2054132"/>
              <a:gd name="T2" fmla="*/ 3271007 w 4053839"/>
              <a:gd name="T3" fmla="*/ 98936 h 2054132"/>
              <a:gd name="T4" fmla="*/ 3158901 w 4053839"/>
              <a:gd name="T5" fmla="*/ 94539 h 2054132"/>
              <a:gd name="T6" fmla="*/ 3102849 w 4053839"/>
              <a:gd name="T7" fmla="*/ 92341 h 2054132"/>
              <a:gd name="T8" fmla="*/ 3046795 w 4053839"/>
              <a:gd name="T9" fmla="*/ 90142 h 2054132"/>
              <a:gd name="T10" fmla="*/ 2953373 w 4053839"/>
              <a:gd name="T11" fmla="*/ 87943 h 2054132"/>
              <a:gd name="T12" fmla="*/ 2785215 w 4053839"/>
              <a:gd name="T13" fmla="*/ 85745 h 2054132"/>
              <a:gd name="T14" fmla="*/ 2654424 w 4053839"/>
              <a:gd name="T15" fmla="*/ 83546 h 2054132"/>
              <a:gd name="T16" fmla="*/ 2523635 w 4053839"/>
              <a:gd name="T17" fmla="*/ 76950 h 2054132"/>
              <a:gd name="T18" fmla="*/ 2467581 w 4053839"/>
              <a:gd name="T19" fmla="*/ 74752 h 2054132"/>
              <a:gd name="T20" fmla="*/ 2392843 w 4053839"/>
              <a:gd name="T21" fmla="*/ 70355 h 2054132"/>
              <a:gd name="T22" fmla="*/ 2318108 w 4053839"/>
              <a:gd name="T23" fmla="*/ 68156 h 2054132"/>
              <a:gd name="T24" fmla="*/ 2262055 w 4053839"/>
              <a:gd name="T25" fmla="*/ 65957 h 2054132"/>
              <a:gd name="T26" fmla="*/ 2000474 w 4053839"/>
              <a:gd name="T27" fmla="*/ 59362 h 2054132"/>
              <a:gd name="T28" fmla="*/ 1794947 w 4053839"/>
              <a:gd name="T29" fmla="*/ 48369 h 2054132"/>
              <a:gd name="T30" fmla="*/ 1738894 w 4053839"/>
              <a:gd name="T31" fmla="*/ 43972 h 2054132"/>
              <a:gd name="T32" fmla="*/ 1552049 w 4053839"/>
              <a:gd name="T33" fmla="*/ 37376 h 2054132"/>
              <a:gd name="T34" fmla="*/ 1421260 w 4053839"/>
              <a:gd name="T35" fmla="*/ 28582 h 2054132"/>
              <a:gd name="T36" fmla="*/ 1365207 w 4053839"/>
              <a:gd name="T37" fmla="*/ 26383 h 2054132"/>
              <a:gd name="T38" fmla="*/ 1290469 w 4053839"/>
              <a:gd name="T39" fmla="*/ 21986 h 2054132"/>
              <a:gd name="T40" fmla="*/ 1215734 w 4053839"/>
              <a:gd name="T41" fmla="*/ 19787 h 2054132"/>
              <a:gd name="T42" fmla="*/ 1159680 w 4053839"/>
              <a:gd name="T43" fmla="*/ 17588 h 2054132"/>
              <a:gd name="T44" fmla="*/ 991522 w 4053839"/>
              <a:gd name="T45" fmla="*/ 13191 h 2054132"/>
              <a:gd name="T46" fmla="*/ 879415 w 4053839"/>
              <a:gd name="T47" fmla="*/ 10993 h 2054132"/>
              <a:gd name="T48" fmla="*/ 374939 w 4053839"/>
              <a:gd name="T49" fmla="*/ 6596 h 2054132"/>
              <a:gd name="T50" fmla="*/ 244148 w 4053839"/>
              <a:gd name="T51" fmla="*/ 2199 h 2054132"/>
              <a:gd name="T52" fmla="*/ 19937 w 4053839"/>
              <a:gd name="T53" fmla="*/ 0 h 2054132"/>
              <a:gd name="T54" fmla="*/ 1252 w 4053839"/>
              <a:gd name="T55" fmla="*/ 6596 h 2054132"/>
              <a:gd name="T56" fmla="*/ 132044 w 4053839"/>
              <a:gd name="T57" fmla="*/ 28582 h 2054132"/>
              <a:gd name="T58" fmla="*/ 150728 w 4053839"/>
              <a:gd name="T59" fmla="*/ 35177 h 2054132"/>
              <a:gd name="T60" fmla="*/ 188096 w 4053839"/>
              <a:gd name="T61" fmla="*/ 52766 h 2054132"/>
              <a:gd name="T62" fmla="*/ 206779 w 4053839"/>
              <a:gd name="T63" fmla="*/ 149504 h 2054132"/>
              <a:gd name="T64" fmla="*/ 225463 w 4053839"/>
              <a:gd name="T65" fmla="*/ 160496 h 2054132"/>
              <a:gd name="T66" fmla="*/ 244148 w 4053839"/>
              <a:gd name="T67" fmla="*/ 241844 h 2054132"/>
              <a:gd name="T68" fmla="*/ 374939 w 4053839"/>
              <a:gd name="T69" fmla="*/ 235248 h 2054132"/>
              <a:gd name="T70" fmla="*/ 561782 w 4053839"/>
              <a:gd name="T71" fmla="*/ 219858 h 2054132"/>
              <a:gd name="T72" fmla="*/ 655204 w 4053839"/>
              <a:gd name="T73" fmla="*/ 213262 h 2054132"/>
              <a:gd name="T74" fmla="*/ 785993 w 4053839"/>
              <a:gd name="T75" fmla="*/ 204468 h 2054132"/>
              <a:gd name="T76" fmla="*/ 954154 w 4053839"/>
              <a:gd name="T77" fmla="*/ 200071 h 2054132"/>
              <a:gd name="T78" fmla="*/ 1084942 w 4053839"/>
              <a:gd name="T79" fmla="*/ 195674 h 2054132"/>
              <a:gd name="T80" fmla="*/ 1271784 w 4053839"/>
              <a:gd name="T81" fmla="*/ 191277 h 2054132"/>
              <a:gd name="T82" fmla="*/ 1346522 w 4053839"/>
              <a:gd name="T83" fmla="*/ 186879 h 2054132"/>
              <a:gd name="T84" fmla="*/ 1421260 w 4053839"/>
              <a:gd name="T85" fmla="*/ 184681 h 2054132"/>
              <a:gd name="T86" fmla="*/ 1477314 w 4053839"/>
              <a:gd name="T87" fmla="*/ 182482 h 2054132"/>
              <a:gd name="T88" fmla="*/ 1626787 w 4053839"/>
              <a:gd name="T89" fmla="*/ 175887 h 2054132"/>
              <a:gd name="T90" fmla="*/ 1701525 w 4053839"/>
              <a:gd name="T91" fmla="*/ 173688 h 2054132"/>
              <a:gd name="T92" fmla="*/ 1813629 w 4053839"/>
              <a:gd name="T93" fmla="*/ 169291 h 2054132"/>
              <a:gd name="T94" fmla="*/ 1925736 w 4053839"/>
              <a:gd name="T95" fmla="*/ 167092 h 2054132"/>
              <a:gd name="T96" fmla="*/ 1981790 w 4053839"/>
              <a:gd name="T97" fmla="*/ 164894 h 2054132"/>
              <a:gd name="T98" fmla="*/ 2056527 w 4053839"/>
              <a:gd name="T99" fmla="*/ 162695 h 2054132"/>
              <a:gd name="T100" fmla="*/ 2206001 w 4053839"/>
              <a:gd name="T101" fmla="*/ 156099 h 2054132"/>
              <a:gd name="T102" fmla="*/ 2318108 w 4053839"/>
              <a:gd name="T103" fmla="*/ 151702 h 2054132"/>
              <a:gd name="T104" fmla="*/ 2617056 w 4053839"/>
              <a:gd name="T105" fmla="*/ 147305 h 2054132"/>
              <a:gd name="T106" fmla="*/ 2766531 w 4053839"/>
              <a:gd name="T107" fmla="*/ 142908 h 2054132"/>
              <a:gd name="T108" fmla="*/ 2972057 w 4053839"/>
              <a:gd name="T109" fmla="*/ 138511 h 2054132"/>
              <a:gd name="T110" fmla="*/ 3158901 w 4053839"/>
              <a:gd name="T111" fmla="*/ 131915 h 2054132"/>
              <a:gd name="T112" fmla="*/ 3289691 w 4053839"/>
              <a:gd name="T113" fmla="*/ 127518 h 2054132"/>
              <a:gd name="T114" fmla="*/ 3420481 w 4053839"/>
              <a:gd name="T115" fmla="*/ 125319 h 2054132"/>
              <a:gd name="T116" fmla="*/ 3476533 w 4053839"/>
              <a:gd name="T117" fmla="*/ 120922 h 2054132"/>
              <a:gd name="T118" fmla="*/ 3551271 w 4053839"/>
              <a:gd name="T119" fmla="*/ 118723 h 2054132"/>
              <a:gd name="T120" fmla="*/ 4055747 w 4053839"/>
              <a:gd name="T121" fmla="*/ 116525 h 2054132"/>
              <a:gd name="T122" fmla="*/ 4037063 w 4053839"/>
              <a:gd name="T123" fmla="*/ 105532 h 2054132"/>
              <a:gd name="T124" fmla="*/ 4018378 w 4053839"/>
              <a:gd name="T125" fmla="*/ 98936 h 2054132"/>
              <a:gd name="T126" fmla="*/ 3962326 w 4053839"/>
              <a:gd name="T127" fmla="*/ 101135 h 2054132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60000 65536"/>
              <a:gd name="T190" fmla="*/ 0 60000 65536"/>
              <a:gd name="T191" fmla="*/ 0 60000 65536"/>
            </a:gdLst>
            <a:ahLst/>
            <a:cxnLst>
              <a:cxn ang="T128">
                <a:pos x="T0" y="T1"/>
              </a:cxn>
              <a:cxn ang="T129">
                <a:pos x="T2" y="T3"/>
              </a:cxn>
              <a:cxn ang="T130">
                <a:pos x="T4" y="T5"/>
              </a:cxn>
              <a:cxn ang="T131">
                <a:pos x="T6" y="T7"/>
              </a:cxn>
              <a:cxn ang="T132">
                <a:pos x="T8" y="T9"/>
              </a:cxn>
              <a:cxn ang="T133">
                <a:pos x="T10" y="T11"/>
              </a:cxn>
              <a:cxn ang="T134">
                <a:pos x="T12" y="T13"/>
              </a:cxn>
              <a:cxn ang="T135">
                <a:pos x="T14" y="T15"/>
              </a:cxn>
              <a:cxn ang="T136">
                <a:pos x="T16" y="T17"/>
              </a:cxn>
              <a:cxn ang="T137">
                <a:pos x="T18" y="T19"/>
              </a:cxn>
              <a:cxn ang="T138">
                <a:pos x="T20" y="T21"/>
              </a:cxn>
              <a:cxn ang="T139">
                <a:pos x="T22" y="T23"/>
              </a:cxn>
              <a:cxn ang="T140">
                <a:pos x="T24" y="T25"/>
              </a:cxn>
              <a:cxn ang="T141">
                <a:pos x="T26" y="T27"/>
              </a:cxn>
              <a:cxn ang="T142">
                <a:pos x="T28" y="T29"/>
              </a:cxn>
              <a:cxn ang="T143">
                <a:pos x="T30" y="T31"/>
              </a:cxn>
              <a:cxn ang="T144">
                <a:pos x="T32" y="T33"/>
              </a:cxn>
              <a:cxn ang="T145">
                <a:pos x="T34" y="T35"/>
              </a:cxn>
              <a:cxn ang="T146">
                <a:pos x="T36" y="T37"/>
              </a:cxn>
              <a:cxn ang="T147">
                <a:pos x="T38" y="T39"/>
              </a:cxn>
              <a:cxn ang="T148">
                <a:pos x="T40" y="T41"/>
              </a:cxn>
              <a:cxn ang="T149">
                <a:pos x="T42" y="T43"/>
              </a:cxn>
              <a:cxn ang="T150">
                <a:pos x="T44" y="T45"/>
              </a:cxn>
              <a:cxn ang="T151">
                <a:pos x="T46" y="T47"/>
              </a:cxn>
              <a:cxn ang="T152">
                <a:pos x="T48" y="T49"/>
              </a:cxn>
              <a:cxn ang="T153">
                <a:pos x="T50" y="T51"/>
              </a:cxn>
              <a:cxn ang="T154">
                <a:pos x="T52" y="T53"/>
              </a:cxn>
              <a:cxn ang="T155">
                <a:pos x="T54" y="T55"/>
              </a:cxn>
              <a:cxn ang="T156">
                <a:pos x="T56" y="T57"/>
              </a:cxn>
              <a:cxn ang="T157">
                <a:pos x="T58" y="T59"/>
              </a:cxn>
              <a:cxn ang="T158">
                <a:pos x="T60" y="T61"/>
              </a:cxn>
              <a:cxn ang="T159">
                <a:pos x="T62" y="T63"/>
              </a:cxn>
              <a:cxn ang="T160">
                <a:pos x="T64" y="T65"/>
              </a:cxn>
              <a:cxn ang="T161">
                <a:pos x="T66" y="T67"/>
              </a:cxn>
              <a:cxn ang="T162">
                <a:pos x="T68" y="T69"/>
              </a:cxn>
              <a:cxn ang="T163">
                <a:pos x="T70" y="T71"/>
              </a:cxn>
              <a:cxn ang="T164">
                <a:pos x="T72" y="T73"/>
              </a:cxn>
              <a:cxn ang="T165">
                <a:pos x="T74" y="T75"/>
              </a:cxn>
              <a:cxn ang="T166">
                <a:pos x="T76" y="T77"/>
              </a:cxn>
              <a:cxn ang="T167">
                <a:pos x="T78" y="T79"/>
              </a:cxn>
              <a:cxn ang="T168">
                <a:pos x="T80" y="T81"/>
              </a:cxn>
              <a:cxn ang="T169">
                <a:pos x="T82" y="T83"/>
              </a:cxn>
              <a:cxn ang="T170">
                <a:pos x="T84" y="T85"/>
              </a:cxn>
              <a:cxn ang="T171">
                <a:pos x="T86" y="T87"/>
              </a:cxn>
              <a:cxn ang="T172">
                <a:pos x="T88" y="T89"/>
              </a:cxn>
              <a:cxn ang="T173">
                <a:pos x="T90" y="T91"/>
              </a:cxn>
              <a:cxn ang="T174">
                <a:pos x="T92" y="T93"/>
              </a:cxn>
              <a:cxn ang="T175">
                <a:pos x="T94" y="T95"/>
              </a:cxn>
              <a:cxn ang="T176">
                <a:pos x="T96" y="T97"/>
              </a:cxn>
              <a:cxn ang="T177">
                <a:pos x="T98" y="T99"/>
              </a:cxn>
              <a:cxn ang="T178">
                <a:pos x="T100" y="T101"/>
              </a:cxn>
              <a:cxn ang="T179">
                <a:pos x="T102" y="T103"/>
              </a:cxn>
              <a:cxn ang="T180">
                <a:pos x="T104" y="T105"/>
              </a:cxn>
              <a:cxn ang="T181">
                <a:pos x="T106" y="T107"/>
              </a:cxn>
              <a:cxn ang="T182">
                <a:pos x="T108" y="T109"/>
              </a:cxn>
              <a:cxn ang="T183">
                <a:pos x="T110" y="T111"/>
              </a:cxn>
              <a:cxn ang="T184">
                <a:pos x="T112" y="T113"/>
              </a:cxn>
              <a:cxn ang="T185">
                <a:pos x="T114" y="T115"/>
              </a:cxn>
              <a:cxn ang="T186">
                <a:pos x="T116" y="T117"/>
              </a:cxn>
              <a:cxn ang="T187">
                <a:pos x="T118" y="T119"/>
              </a:cxn>
              <a:cxn ang="T188">
                <a:pos x="T120" y="T121"/>
              </a:cxn>
              <a:cxn ang="T189">
                <a:pos x="T122" y="T123"/>
              </a:cxn>
              <a:cxn ang="T190">
                <a:pos x="T124" y="T125"/>
              </a:cxn>
              <a:cxn ang="T191">
                <a:pos x="T126" y="T127"/>
              </a:cxn>
            </a:cxnLst>
            <a:rect l="0" t="0" r="r" b="b"/>
            <a:pathLst>
              <a:path w="4053839" h="2054132">
                <a:moveTo>
                  <a:pt x="3960462" y="859001"/>
                </a:moveTo>
                <a:cubicBezTo>
                  <a:pt x="3835959" y="859001"/>
                  <a:pt x="3499325" y="856362"/>
                  <a:pt x="3269468" y="840327"/>
                </a:cubicBezTo>
                <a:cubicBezTo>
                  <a:pt x="3230192" y="837587"/>
                  <a:pt x="3194766" y="815428"/>
                  <a:pt x="3157415" y="802979"/>
                </a:cubicBezTo>
                <a:lnTo>
                  <a:pt x="3101388" y="784305"/>
                </a:lnTo>
                <a:cubicBezTo>
                  <a:pt x="3082712" y="778080"/>
                  <a:pt x="3064664" y="769491"/>
                  <a:pt x="3045361" y="765631"/>
                </a:cubicBezTo>
                <a:cubicBezTo>
                  <a:pt x="3014235" y="759406"/>
                  <a:pt x="2983407" y="751446"/>
                  <a:pt x="2951984" y="746957"/>
                </a:cubicBezTo>
                <a:cubicBezTo>
                  <a:pt x="2896179" y="738986"/>
                  <a:pt x="2839840" y="735274"/>
                  <a:pt x="2783904" y="728283"/>
                </a:cubicBezTo>
                <a:cubicBezTo>
                  <a:pt x="2740226" y="722824"/>
                  <a:pt x="2696752" y="715834"/>
                  <a:pt x="2653176" y="709609"/>
                </a:cubicBezTo>
                <a:cubicBezTo>
                  <a:pt x="2521782" y="665815"/>
                  <a:pt x="2683990" y="722814"/>
                  <a:pt x="2522447" y="653587"/>
                </a:cubicBezTo>
                <a:cubicBezTo>
                  <a:pt x="2504353" y="645833"/>
                  <a:pt x="2484514" y="642667"/>
                  <a:pt x="2466420" y="634913"/>
                </a:cubicBezTo>
                <a:cubicBezTo>
                  <a:pt x="2440831" y="623948"/>
                  <a:pt x="2417785" y="607340"/>
                  <a:pt x="2391718" y="597566"/>
                </a:cubicBezTo>
                <a:cubicBezTo>
                  <a:pt x="2367685" y="588555"/>
                  <a:pt x="2341695" y="585943"/>
                  <a:pt x="2317016" y="578892"/>
                </a:cubicBezTo>
                <a:cubicBezTo>
                  <a:pt x="2298088" y="573484"/>
                  <a:pt x="2280207" y="564488"/>
                  <a:pt x="2260990" y="560218"/>
                </a:cubicBezTo>
                <a:cubicBezTo>
                  <a:pt x="2119936" y="528875"/>
                  <a:pt x="2156343" y="556462"/>
                  <a:pt x="1999532" y="504196"/>
                </a:cubicBezTo>
                <a:cubicBezTo>
                  <a:pt x="1965570" y="492876"/>
                  <a:pt x="1839359" y="436685"/>
                  <a:pt x="1794102" y="410826"/>
                </a:cubicBezTo>
                <a:cubicBezTo>
                  <a:pt x="1774614" y="399691"/>
                  <a:pt x="1758586" y="382593"/>
                  <a:pt x="1738075" y="373478"/>
                </a:cubicBezTo>
                <a:cubicBezTo>
                  <a:pt x="1508193" y="271318"/>
                  <a:pt x="1725159" y="382641"/>
                  <a:pt x="1551320" y="317457"/>
                </a:cubicBezTo>
                <a:cubicBezTo>
                  <a:pt x="1420358" y="268350"/>
                  <a:pt x="1528955" y="296939"/>
                  <a:pt x="1420591" y="242761"/>
                </a:cubicBezTo>
                <a:cubicBezTo>
                  <a:pt x="1402984" y="233958"/>
                  <a:pt x="1382659" y="231841"/>
                  <a:pt x="1364565" y="224087"/>
                </a:cubicBezTo>
                <a:cubicBezTo>
                  <a:pt x="1338976" y="213121"/>
                  <a:pt x="1315930" y="196513"/>
                  <a:pt x="1289863" y="186739"/>
                </a:cubicBezTo>
                <a:cubicBezTo>
                  <a:pt x="1265830" y="177727"/>
                  <a:pt x="1239840" y="175116"/>
                  <a:pt x="1215161" y="168065"/>
                </a:cubicBezTo>
                <a:cubicBezTo>
                  <a:pt x="1196233" y="162657"/>
                  <a:pt x="1178062" y="154799"/>
                  <a:pt x="1159134" y="149391"/>
                </a:cubicBezTo>
                <a:cubicBezTo>
                  <a:pt x="1106680" y="134405"/>
                  <a:pt x="1044004" y="121669"/>
                  <a:pt x="991055" y="112043"/>
                </a:cubicBezTo>
                <a:cubicBezTo>
                  <a:pt x="953799" y="105270"/>
                  <a:pt x="916712" y="96798"/>
                  <a:pt x="879001" y="93370"/>
                </a:cubicBezTo>
                <a:cubicBezTo>
                  <a:pt x="711153" y="78113"/>
                  <a:pt x="542842" y="68471"/>
                  <a:pt x="374762" y="56022"/>
                </a:cubicBezTo>
                <a:cubicBezTo>
                  <a:pt x="337550" y="43619"/>
                  <a:pt x="281555" y="23364"/>
                  <a:pt x="244034" y="18674"/>
                </a:cubicBezTo>
                <a:cubicBezTo>
                  <a:pt x="169652" y="9377"/>
                  <a:pt x="94630" y="6225"/>
                  <a:pt x="19928" y="0"/>
                </a:cubicBezTo>
                <a:cubicBezTo>
                  <a:pt x="13703" y="18674"/>
                  <a:pt x="-4973" y="37348"/>
                  <a:pt x="1252" y="56022"/>
                </a:cubicBezTo>
                <a:cubicBezTo>
                  <a:pt x="10449" y="83610"/>
                  <a:pt x="106412" y="208672"/>
                  <a:pt x="131981" y="242761"/>
                </a:cubicBezTo>
                <a:cubicBezTo>
                  <a:pt x="138206" y="261435"/>
                  <a:pt x="145476" y="279792"/>
                  <a:pt x="150656" y="298783"/>
                </a:cubicBezTo>
                <a:cubicBezTo>
                  <a:pt x="164163" y="348304"/>
                  <a:pt x="188007" y="448174"/>
                  <a:pt x="188007" y="448174"/>
                </a:cubicBezTo>
                <a:cubicBezTo>
                  <a:pt x="194232" y="722058"/>
                  <a:pt x="195510" y="996100"/>
                  <a:pt x="206683" y="1269827"/>
                </a:cubicBezTo>
                <a:cubicBezTo>
                  <a:pt x="207978" y="1301540"/>
                  <a:pt x="223848" y="1331493"/>
                  <a:pt x="225358" y="1363197"/>
                </a:cubicBezTo>
                <a:cubicBezTo>
                  <a:pt x="236318" y="1593332"/>
                  <a:pt x="237809" y="1823820"/>
                  <a:pt x="244034" y="2054132"/>
                </a:cubicBezTo>
                <a:cubicBezTo>
                  <a:pt x="301994" y="2034813"/>
                  <a:pt x="317068" y="2032723"/>
                  <a:pt x="374762" y="1998110"/>
                </a:cubicBezTo>
                <a:cubicBezTo>
                  <a:pt x="574163" y="1878480"/>
                  <a:pt x="408297" y="1969532"/>
                  <a:pt x="561518" y="1867393"/>
                </a:cubicBezTo>
                <a:cubicBezTo>
                  <a:pt x="591720" y="1847260"/>
                  <a:pt x="624114" y="1830608"/>
                  <a:pt x="654895" y="1811371"/>
                </a:cubicBezTo>
                <a:cubicBezTo>
                  <a:pt x="709077" y="1777510"/>
                  <a:pt x="721867" y="1760582"/>
                  <a:pt x="785624" y="1736675"/>
                </a:cubicBezTo>
                <a:cubicBezTo>
                  <a:pt x="823968" y="1722297"/>
                  <a:pt x="918206" y="1708201"/>
                  <a:pt x="953704" y="1699327"/>
                </a:cubicBezTo>
                <a:cubicBezTo>
                  <a:pt x="1096090" y="1663733"/>
                  <a:pt x="909780" y="1696906"/>
                  <a:pt x="1084432" y="1661979"/>
                </a:cubicBezTo>
                <a:cubicBezTo>
                  <a:pt x="1130544" y="1652758"/>
                  <a:pt x="1221608" y="1643223"/>
                  <a:pt x="1271187" y="1624632"/>
                </a:cubicBezTo>
                <a:cubicBezTo>
                  <a:pt x="1297254" y="1614858"/>
                  <a:pt x="1319822" y="1597058"/>
                  <a:pt x="1345889" y="1587284"/>
                </a:cubicBezTo>
                <a:cubicBezTo>
                  <a:pt x="1369922" y="1578272"/>
                  <a:pt x="1395912" y="1575661"/>
                  <a:pt x="1420591" y="1568610"/>
                </a:cubicBezTo>
                <a:cubicBezTo>
                  <a:pt x="1439519" y="1563202"/>
                  <a:pt x="1458186" y="1556848"/>
                  <a:pt x="1476618" y="1549936"/>
                </a:cubicBezTo>
                <a:cubicBezTo>
                  <a:pt x="1539762" y="1526259"/>
                  <a:pt x="1566679" y="1510868"/>
                  <a:pt x="1626022" y="1493914"/>
                </a:cubicBezTo>
                <a:cubicBezTo>
                  <a:pt x="1650701" y="1486863"/>
                  <a:pt x="1676139" y="1482615"/>
                  <a:pt x="1700724" y="1475240"/>
                </a:cubicBezTo>
                <a:cubicBezTo>
                  <a:pt x="1738435" y="1463928"/>
                  <a:pt x="1773942" y="1444364"/>
                  <a:pt x="1812777" y="1437892"/>
                </a:cubicBezTo>
                <a:cubicBezTo>
                  <a:pt x="1850128" y="1431667"/>
                  <a:pt x="1887865" y="1427432"/>
                  <a:pt x="1924830" y="1419218"/>
                </a:cubicBezTo>
                <a:cubicBezTo>
                  <a:pt x="1944047" y="1414948"/>
                  <a:pt x="1961929" y="1405952"/>
                  <a:pt x="1980857" y="1400544"/>
                </a:cubicBezTo>
                <a:cubicBezTo>
                  <a:pt x="2005536" y="1393494"/>
                  <a:pt x="2030658" y="1388095"/>
                  <a:pt x="2055559" y="1381871"/>
                </a:cubicBezTo>
                <a:cubicBezTo>
                  <a:pt x="2153060" y="1316876"/>
                  <a:pt x="2068275" y="1363125"/>
                  <a:pt x="2204963" y="1325849"/>
                </a:cubicBezTo>
                <a:cubicBezTo>
                  <a:pt x="2242947" y="1315491"/>
                  <a:pt x="2278041" y="1294068"/>
                  <a:pt x="2317016" y="1288501"/>
                </a:cubicBezTo>
                <a:cubicBezTo>
                  <a:pt x="2503550" y="1261856"/>
                  <a:pt x="2403996" y="1274688"/>
                  <a:pt x="2615825" y="1251153"/>
                </a:cubicBezTo>
                <a:cubicBezTo>
                  <a:pt x="2665626" y="1238704"/>
                  <a:pt x="2714892" y="1223872"/>
                  <a:pt x="2765229" y="1213805"/>
                </a:cubicBezTo>
                <a:cubicBezTo>
                  <a:pt x="2895737" y="1187705"/>
                  <a:pt x="2827296" y="1200349"/>
                  <a:pt x="2970659" y="1176457"/>
                </a:cubicBezTo>
                <a:cubicBezTo>
                  <a:pt x="3137957" y="1109543"/>
                  <a:pt x="2989078" y="1162516"/>
                  <a:pt x="3157415" y="1120436"/>
                </a:cubicBezTo>
                <a:cubicBezTo>
                  <a:pt x="3264101" y="1093767"/>
                  <a:pt x="3160038" y="1106378"/>
                  <a:pt x="3288143" y="1083088"/>
                </a:cubicBezTo>
                <a:cubicBezTo>
                  <a:pt x="3331452" y="1075214"/>
                  <a:pt x="3375296" y="1070639"/>
                  <a:pt x="3418872" y="1064414"/>
                </a:cubicBezTo>
                <a:cubicBezTo>
                  <a:pt x="3437547" y="1051965"/>
                  <a:pt x="3454268" y="1035907"/>
                  <a:pt x="3474898" y="1027066"/>
                </a:cubicBezTo>
                <a:cubicBezTo>
                  <a:pt x="3498490" y="1016956"/>
                  <a:pt x="3523986" y="1010044"/>
                  <a:pt x="3549600" y="1008392"/>
                </a:cubicBezTo>
                <a:cubicBezTo>
                  <a:pt x="3717446" y="997564"/>
                  <a:pt x="3885759" y="995943"/>
                  <a:pt x="4053839" y="989718"/>
                </a:cubicBezTo>
                <a:cubicBezTo>
                  <a:pt x="4047614" y="958595"/>
                  <a:pt x="4042863" y="927140"/>
                  <a:pt x="4035164" y="896348"/>
                </a:cubicBezTo>
                <a:cubicBezTo>
                  <a:pt x="4030390" y="877252"/>
                  <a:pt x="4030407" y="854245"/>
                  <a:pt x="4016488" y="840327"/>
                </a:cubicBezTo>
                <a:cubicBezTo>
                  <a:pt x="4007684" y="831524"/>
                  <a:pt x="4084965" y="859001"/>
                  <a:pt x="3960462" y="8590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2" name="Freeform 19">
            <a:extLst>
              <a:ext uri="{FF2B5EF4-FFF2-40B4-BE49-F238E27FC236}">
                <a16:creationId xmlns:a16="http://schemas.microsoft.com/office/drawing/2014/main" id="{52F00C1A-5BD7-49E3-BD10-0669972A68ED}"/>
              </a:ext>
            </a:extLst>
          </p:cNvPr>
          <p:cNvSpPr>
            <a:spLocks/>
          </p:cNvSpPr>
          <p:nvPr/>
        </p:nvSpPr>
        <p:spPr bwMode="auto">
          <a:xfrm>
            <a:off x="4084638" y="1654175"/>
            <a:ext cx="3425825" cy="746125"/>
          </a:xfrm>
          <a:custGeom>
            <a:avLst/>
            <a:gdLst>
              <a:gd name="T0" fmla="*/ 2019883 w 4053839"/>
              <a:gd name="T1" fmla="*/ 14947 h 2054132"/>
              <a:gd name="T2" fmla="*/ 1667468 w 4053839"/>
              <a:gd name="T3" fmla="*/ 14622 h 2054132"/>
              <a:gd name="T4" fmla="*/ 1610320 w 4053839"/>
              <a:gd name="T5" fmla="*/ 13972 h 2054132"/>
              <a:gd name="T6" fmla="*/ 1581745 w 4053839"/>
              <a:gd name="T7" fmla="*/ 13647 h 2054132"/>
              <a:gd name="T8" fmla="*/ 1553171 w 4053839"/>
              <a:gd name="T9" fmla="*/ 13322 h 2054132"/>
              <a:gd name="T10" fmla="*/ 1505547 w 4053839"/>
              <a:gd name="T11" fmla="*/ 12997 h 2054132"/>
              <a:gd name="T12" fmla="*/ 1419824 w 4053839"/>
              <a:gd name="T13" fmla="*/ 12672 h 2054132"/>
              <a:gd name="T14" fmla="*/ 1353151 w 4053839"/>
              <a:gd name="T15" fmla="*/ 12347 h 2054132"/>
              <a:gd name="T16" fmla="*/ 1286478 w 4053839"/>
              <a:gd name="T17" fmla="*/ 11372 h 2054132"/>
              <a:gd name="T18" fmla="*/ 1257904 w 4053839"/>
              <a:gd name="T19" fmla="*/ 11048 h 2054132"/>
              <a:gd name="T20" fmla="*/ 1219804 w 4053839"/>
              <a:gd name="T21" fmla="*/ 10398 h 2054132"/>
              <a:gd name="T22" fmla="*/ 1181706 w 4053839"/>
              <a:gd name="T23" fmla="*/ 10073 h 2054132"/>
              <a:gd name="T24" fmla="*/ 1153132 w 4053839"/>
              <a:gd name="T25" fmla="*/ 9748 h 2054132"/>
              <a:gd name="T26" fmla="*/ 1019785 w 4053839"/>
              <a:gd name="T27" fmla="*/ 8773 h 2054132"/>
              <a:gd name="T28" fmla="*/ 915014 w 4053839"/>
              <a:gd name="T29" fmla="*/ 7148 h 2054132"/>
              <a:gd name="T30" fmla="*/ 886439 w 4053839"/>
              <a:gd name="T31" fmla="*/ 6499 h 2054132"/>
              <a:gd name="T32" fmla="*/ 791192 w 4053839"/>
              <a:gd name="T33" fmla="*/ 5524 h 2054132"/>
              <a:gd name="T34" fmla="*/ 724518 w 4053839"/>
              <a:gd name="T35" fmla="*/ 4224 h 2054132"/>
              <a:gd name="T36" fmla="*/ 695945 w 4053839"/>
              <a:gd name="T37" fmla="*/ 3899 h 2054132"/>
              <a:gd name="T38" fmla="*/ 657845 w 4053839"/>
              <a:gd name="T39" fmla="*/ 3249 h 2054132"/>
              <a:gd name="T40" fmla="*/ 619747 w 4053839"/>
              <a:gd name="T41" fmla="*/ 2924 h 2054132"/>
              <a:gd name="T42" fmla="*/ 591173 w 4053839"/>
              <a:gd name="T43" fmla="*/ 2599 h 2054132"/>
              <a:gd name="T44" fmla="*/ 505450 w 4053839"/>
              <a:gd name="T45" fmla="*/ 1949 h 2054132"/>
              <a:gd name="T46" fmla="*/ 448301 w 4053839"/>
              <a:gd name="T47" fmla="*/ 1625 h 2054132"/>
              <a:gd name="T48" fmla="*/ 191133 w 4053839"/>
              <a:gd name="T49" fmla="*/ 975 h 2054132"/>
              <a:gd name="T50" fmla="*/ 124460 w 4053839"/>
              <a:gd name="T51" fmla="*/ 325 h 2054132"/>
              <a:gd name="T52" fmla="*/ 10163 w 4053839"/>
              <a:gd name="T53" fmla="*/ 0 h 2054132"/>
              <a:gd name="T54" fmla="*/ 639 w 4053839"/>
              <a:gd name="T55" fmla="*/ 975 h 2054132"/>
              <a:gd name="T56" fmla="*/ 67312 w 4053839"/>
              <a:gd name="T57" fmla="*/ 4224 h 2054132"/>
              <a:gd name="T58" fmla="*/ 76836 w 4053839"/>
              <a:gd name="T59" fmla="*/ 5199 h 2054132"/>
              <a:gd name="T60" fmla="*/ 95886 w 4053839"/>
              <a:gd name="T61" fmla="*/ 7798 h 2054132"/>
              <a:gd name="T62" fmla="*/ 105410 w 4053839"/>
              <a:gd name="T63" fmla="*/ 22095 h 2054132"/>
              <a:gd name="T64" fmla="*/ 114935 w 4053839"/>
              <a:gd name="T65" fmla="*/ 23720 h 2054132"/>
              <a:gd name="T66" fmla="*/ 124460 w 4053839"/>
              <a:gd name="T67" fmla="*/ 35742 h 2054132"/>
              <a:gd name="T68" fmla="*/ 191133 w 4053839"/>
              <a:gd name="T69" fmla="*/ 34767 h 2054132"/>
              <a:gd name="T70" fmla="*/ 286380 w 4053839"/>
              <a:gd name="T71" fmla="*/ 32493 h 2054132"/>
              <a:gd name="T72" fmla="*/ 334005 w 4053839"/>
              <a:gd name="T73" fmla="*/ 31518 h 2054132"/>
              <a:gd name="T74" fmla="*/ 400678 w 4053839"/>
              <a:gd name="T75" fmla="*/ 30218 h 2054132"/>
              <a:gd name="T76" fmla="*/ 486401 w 4053839"/>
              <a:gd name="T77" fmla="*/ 29568 h 2054132"/>
              <a:gd name="T78" fmla="*/ 553073 w 4053839"/>
              <a:gd name="T79" fmla="*/ 28919 h 2054132"/>
              <a:gd name="T80" fmla="*/ 648320 w 4053839"/>
              <a:gd name="T81" fmla="*/ 28269 h 2054132"/>
              <a:gd name="T82" fmla="*/ 686420 w 4053839"/>
              <a:gd name="T83" fmla="*/ 27619 h 2054132"/>
              <a:gd name="T84" fmla="*/ 724518 w 4053839"/>
              <a:gd name="T85" fmla="*/ 27294 h 2054132"/>
              <a:gd name="T86" fmla="*/ 753093 w 4053839"/>
              <a:gd name="T87" fmla="*/ 26969 h 2054132"/>
              <a:gd name="T88" fmla="*/ 829290 w 4053839"/>
              <a:gd name="T89" fmla="*/ 25994 h 2054132"/>
              <a:gd name="T90" fmla="*/ 867389 w 4053839"/>
              <a:gd name="T91" fmla="*/ 25670 h 2054132"/>
              <a:gd name="T92" fmla="*/ 924538 w 4053839"/>
              <a:gd name="T93" fmla="*/ 25020 h 2054132"/>
              <a:gd name="T94" fmla="*/ 981687 w 4053839"/>
              <a:gd name="T95" fmla="*/ 24695 h 2054132"/>
              <a:gd name="T96" fmla="*/ 1010260 w 4053839"/>
              <a:gd name="T97" fmla="*/ 24370 h 2054132"/>
              <a:gd name="T98" fmla="*/ 1048360 w 4053839"/>
              <a:gd name="T99" fmla="*/ 24045 h 2054132"/>
              <a:gd name="T100" fmla="*/ 1124558 w 4053839"/>
              <a:gd name="T101" fmla="*/ 23070 h 2054132"/>
              <a:gd name="T102" fmla="*/ 1181706 w 4053839"/>
              <a:gd name="T103" fmla="*/ 22420 h 2054132"/>
              <a:gd name="T104" fmla="*/ 1334103 w 4053839"/>
              <a:gd name="T105" fmla="*/ 21770 h 2054132"/>
              <a:gd name="T106" fmla="*/ 1410300 w 4053839"/>
              <a:gd name="T107" fmla="*/ 21120 h 2054132"/>
              <a:gd name="T108" fmla="*/ 1515072 w 4053839"/>
              <a:gd name="T109" fmla="*/ 20471 h 2054132"/>
              <a:gd name="T110" fmla="*/ 1610320 w 4053839"/>
              <a:gd name="T111" fmla="*/ 19496 h 2054132"/>
              <a:gd name="T112" fmla="*/ 1676993 w 4053839"/>
              <a:gd name="T113" fmla="*/ 18846 h 2054132"/>
              <a:gd name="T114" fmla="*/ 1743666 w 4053839"/>
              <a:gd name="T115" fmla="*/ 18521 h 2054132"/>
              <a:gd name="T116" fmla="*/ 1772240 w 4053839"/>
              <a:gd name="T117" fmla="*/ 17871 h 2054132"/>
              <a:gd name="T118" fmla="*/ 1810338 w 4053839"/>
              <a:gd name="T119" fmla="*/ 17546 h 2054132"/>
              <a:gd name="T120" fmla="*/ 2067506 w 4053839"/>
              <a:gd name="T121" fmla="*/ 17221 h 2054132"/>
              <a:gd name="T122" fmla="*/ 2057982 w 4053839"/>
              <a:gd name="T123" fmla="*/ 15597 h 2054132"/>
              <a:gd name="T124" fmla="*/ 2048457 w 4053839"/>
              <a:gd name="T125" fmla="*/ 14622 h 2054132"/>
              <a:gd name="T126" fmla="*/ 2019883 w 4053839"/>
              <a:gd name="T127" fmla="*/ 14947 h 2054132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60000 65536"/>
              <a:gd name="T190" fmla="*/ 0 60000 65536"/>
              <a:gd name="T191" fmla="*/ 0 60000 65536"/>
            </a:gdLst>
            <a:ahLst/>
            <a:cxnLst>
              <a:cxn ang="T128">
                <a:pos x="T0" y="T1"/>
              </a:cxn>
              <a:cxn ang="T129">
                <a:pos x="T2" y="T3"/>
              </a:cxn>
              <a:cxn ang="T130">
                <a:pos x="T4" y="T5"/>
              </a:cxn>
              <a:cxn ang="T131">
                <a:pos x="T6" y="T7"/>
              </a:cxn>
              <a:cxn ang="T132">
                <a:pos x="T8" y="T9"/>
              </a:cxn>
              <a:cxn ang="T133">
                <a:pos x="T10" y="T11"/>
              </a:cxn>
              <a:cxn ang="T134">
                <a:pos x="T12" y="T13"/>
              </a:cxn>
              <a:cxn ang="T135">
                <a:pos x="T14" y="T15"/>
              </a:cxn>
              <a:cxn ang="T136">
                <a:pos x="T16" y="T17"/>
              </a:cxn>
              <a:cxn ang="T137">
                <a:pos x="T18" y="T19"/>
              </a:cxn>
              <a:cxn ang="T138">
                <a:pos x="T20" y="T21"/>
              </a:cxn>
              <a:cxn ang="T139">
                <a:pos x="T22" y="T23"/>
              </a:cxn>
              <a:cxn ang="T140">
                <a:pos x="T24" y="T25"/>
              </a:cxn>
              <a:cxn ang="T141">
                <a:pos x="T26" y="T27"/>
              </a:cxn>
              <a:cxn ang="T142">
                <a:pos x="T28" y="T29"/>
              </a:cxn>
              <a:cxn ang="T143">
                <a:pos x="T30" y="T31"/>
              </a:cxn>
              <a:cxn ang="T144">
                <a:pos x="T32" y="T33"/>
              </a:cxn>
              <a:cxn ang="T145">
                <a:pos x="T34" y="T35"/>
              </a:cxn>
              <a:cxn ang="T146">
                <a:pos x="T36" y="T37"/>
              </a:cxn>
              <a:cxn ang="T147">
                <a:pos x="T38" y="T39"/>
              </a:cxn>
              <a:cxn ang="T148">
                <a:pos x="T40" y="T41"/>
              </a:cxn>
              <a:cxn ang="T149">
                <a:pos x="T42" y="T43"/>
              </a:cxn>
              <a:cxn ang="T150">
                <a:pos x="T44" y="T45"/>
              </a:cxn>
              <a:cxn ang="T151">
                <a:pos x="T46" y="T47"/>
              </a:cxn>
              <a:cxn ang="T152">
                <a:pos x="T48" y="T49"/>
              </a:cxn>
              <a:cxn ang="T153">
                <a:pos x="T50" y="T51"/>
              </a:cxn>
              <a:cxn ang="T154">
                <a:pos x="T52" y="T53"/>
              </a:cxn>
              <a:cxn ang="T155">
                <a:pos x="T54" y="T55"/>
              </a:cxn>
              <a:cxn ang="T156">
                <a:pos x="T56" y="T57"/>
              </a:cxn>
              <a:cxn ang="T157">
                <a:pos x="T58" y="T59"/>
              </a:cxn>
              <a:cxn ang="T158">
                <a:pos x="T60" y="T61"/>
              </a:cxn>
              <a:cxn ang="T159">
                <a:pos x="T62" y="T63"/>
              </a:cxn>
              <a:cxn ang="T160">
                <a:pos x="T64" y="T65"/>
              </a:cxn>
              <a:cxn ang="T161">
                <a:pos x="T66" y="T67"/>
              </a:cxn>
              <a:cxn ang="T162">
                <a:pos x="T68" y="T69"/>
              </a:cxn>
              <a:cxn ang="T163">
                <a:pos x="T70" y="T71"/>
              </a:cxn>
              <a:cxn ang="T164">
                <a:pos x="T72" y="T73"/>
              </a:cxn>
              <a:cxn ang="T165">
                <a:pos x="T74" y="T75"/>
              </a:cxn>
              <a:cxn ang="T166">
                <a:pos x="T76" y="T77"/>
              </a:cxn>
              <a:cxn ang="T167">
                <a:pos x="T78" y="T79"/>
              </a:cxn>
              <a:cxn ang="T168">
                <a:pos x="T80" y="T81"/>
              </a:cxn>
              <a:cxn ang="T169">
                <a:pos x="T82" y="T83"/>
              </a:cxn>
              <a:cxn ang="T170">
                <a:pos x="T84" y="T85"/>
              </a:cxn>
              <a:cxn ang="T171">
                <a:pos x="T86" y="T87"/>
              </a:cxn>
              <a:cxn ang="T172">
                <a:pos x="T88" y="T89"/>
              </a:cxn>
              <a:cxn ang="T173">
                <a:pos x="T90" y="T91"/>
              </a:cxn>
              <a:cxn ang="T174">
                <a:pos x="T92" y="T93"/>
              </a:cxn>
              <a:cxn ang="T175">
                <a:pos x="T94" y="T95"/>
              </a:cxn>
              <a:cxn ang="T176">
                <a:pos x="T96" y="T97"/>
              </a:cxn>
              <a:cxn ang="T177">
                <a:pos x="T98" y="T99"/>
              </a:cxn>
              <a:cxn ang="T178">
                <a:pos x="T100" y="T101"/>
              </a:cxn>
              <a:cxn ang="T179">
                <a:pos x="T102" y="T103"/>
              </a:cxn>
              <a:cxn ang="T180">
                <a:pos x="T104" y="T105"/>
              </a:cxn>
              <a:cxn ang="T181">
                <a:pos x="T106" y="T107"/>
              </a:cxn>
              <a:cxn ang="T182">
                <a:pos x="T108" y="T109"/>
              </a:cxn>
              <a:cxn ang="T183">
                <a:pos x="T110" y="T111"/>
              </a:cxn>
              <a:cxn ang="T184">
                <a:pos x="T112" y="T113"/>
              </a:cxn>
              <a:cxn ang="T185">
                <a:pos x="T114" y="T115"/>
              </a:cxn>
              <a:cxn ang="T186">
                <a:pos x="T116" y="T117"/>
              </a:cxn>
              <a:cxn ang="T187">
                <a:pos x="T118" y="T119"/>
              </a:cxn>
              <a:cxn ang="T188">
                <a:pos x="T120" y="T121"/>
              </a:cxn>
              <a:cxn ang="T189">
                <a:pos x="T122" y="T123"/>
              </a:cxn>
              <a:cxn ang="T190">
                <a:pos x="T124" y="T125"/>
              </a:cxn>
              <a:cxn ang="T191">
                <a:pos x="T126" y="T127"/>
              </a:cxn>
            </a:cxnLst>
            <a:rect l="0" t="0" r="r" b="b"/>
            <a:pathLst>
              <a:path w="4053839" h="2054132">
                <a:moveTo>
                  <a:pt x="3960462" y="859001"/>
                </a:moveTo>
                <a:cubicBezTo>
                  <a:pt x="3835959" y="859001"/>
                  <a:pt x="3499325" y="856362"/>
                  <a:pt x="3269468" y="840327"/>
                </a:cubicBezTo>
                <a:cubicBezTo>
                  <a:pt x="3230192" y="837587"/>
                  <a:pt x="3194766" y="815428"/>
                  <a:pt x="3157415" y="802979"/>
                </a:cubicBezTo>
                <a:lnTo>
                  <a:pt x="3101388" y="784305"/>
                </a:lnTo>
                <a:cubicBezTo>
                  <a:pt x="3082712" y="778080"/>
                  <a:pt x="3064664" y="769491"/>
                  <a:pt x="3045361" y="765631"/>
                </a:cubicBezTo>
                <a:cubicBezTo>
                  <a:pt x="3014235" y="759406"/>
                  <a:pt x="2983407" y="751446"/>
                  <a:pt x="2951984" y="746957"/>
                </a:cubicBezTo>
                <a:cubicBezTo>
                  <a:pt x="2896179" y="738986"/>
                  <a:pt x="2839840" y="735274"/>
                  <a:pt x="2783904" y="728283"/>
                </a:cubicBezTo>
                <a:cubicBezTo>
                  <a:pt x="2740226" y="722824"/>
                  <a:pt x="2696752" y="715834"/>
                  <a:pt x="2653176" y="709609"/>
                </a:cubicBezTo>
                <a:cubicBezTo>
                  <a:pt x="2521782" y="665815"/>
                  <a:pt x="2683990" y="722814"/>
                  <a:pt x="2522447" y="653587"/>
                </a:cubicBezTo>
                <a:cubicBezTo>
                  <a:pt x="2504353" y="645833"/>
                  <a:pt x="2484514" y="642667"/>
                  <a:pt x="2466420" y="634913"/>
                </a:cubicBezTo>
                <a:cubicBezTo>
                  <a:pt x="2440831" y="623948"/>
                  <a:pt x="2417785" y="607340"/>
                  <a:pt x="2391718" y="597566"/>
                </a:cubicBezTo>
                <a:cubicBezTo>
                  <a:pt x="2367685" y="588555"/>
                  <a:pt x="2341695" y="585943"/>
                  <a:pt x="2317016" y="578892"/>
                </a:cubicBezTo>
                <a:cubicBezTo>
                  <a:pt x="2298088" y="573484"/>
                  <a:pt x="2280207" y="564488"/>
                  <a:pt x="2260990" y="560218"/>
                </a:cubicBezTo>
                <a:cubicBezTo>
                  <a:pt x="2119936" y="528875"/>
                  <a:pt x="2156343" y="556462"/>
                  <a:pt x="1999532" y="504196"/>
                </a:cubicBezTo>
                <a:cubicBezTo>
                  <a:pt x="1965570" y="492876"/>
                  <a:pt x="1839359" y="436685"/>
                  <a:pt x="1794102" y="410826"/>
                </a:cubicBezTo>
                <a:cubicBezTo>
                  <a:pt x="1774614" y="399691"/>
                  <a:pt x="1758586" y="382593"/>
                  <a:pt x="1738075" y="373478"/>
                </a:cubicBezTo>
                <a:cubicBezTo>
                  <a:pt x="1508193" y="271318"/>
                  <a:pt x="1725159" y="382641"/>
                  <a:pt x="1551320" y="317457"/>
                </a:cubicBezTo>
                <a:cubicBezTo>
                  <a:pt x="1420358" y="268350"/>
                  <a:pt x="1528955" y="296939"/>
                  <a:pt x="1420591" y="242761"/>
                </a:cubicBezTo>
                <a:cubicBezTo>
                  <a:pt x="1402984" y="233958"/>
                  <a:pt x="1382659" y="231841"/>
                  <a:pt x="1364565" y="224087"/>
                </a:cubicBezTo>
                <a:cubicBezTo>
                  <a:pt x="1338976" y="213121"/>
                  <a:pt x="1315930" y="196513"/>
                  <a:pt x="1289863" y="186739"/>
                </a:cubicBezTo>
                <a:cubicBezTo>
                  <a:pt x="1265830" y="177727"/>
                  <a:pt x="1239840" y="175116"/>
                  <a:pt x="1215161" y="168065"/>
                </a:cubicBezTo>
                <a:cubicBezTo>
                  <a:pt x="1196233" y="162657"/>
                  <a:pt x="1178062" y="154799"/>
                  <a:pt x="1159134" y="149391"/>
                </a:cubicBezTo>
                <a:cubicBezTo>
                  <a:pt x="1106680" y="134405"/>
                  <a:pt x="1044004" y="121669"/>
                  <a:pt x="991055" y="112043"/>
                </a:cubicBezTo>
                <a:cubicBezTo>
                  <a:pt x="953799" y="105270"/>
                  <a:pt x="916712" y="96798"/>
                  <a:pt x="879001" y="93370"/>
                </a:cubicBezTo>
                <a:cubicBezTo>
                  <a:pt x="711153" y="78113"/>
                  <a:pt x="542842" y="68471"/>
                  <a:pt x="374762" y="56022"/>
                </a:cubicBezTo>
                <a:cubicBezTo>
                  <a:pt x="337550" y="43619"/>
                  <a:pt x="281555" y="23364"/>
                  <a:pt x="244034" y="18674"/>
                </a:cubicBezTo>
                <a:cubicBezTo>
                  <a:pt x="169652" y="9377"/>
                  <a:pt x="94630" y="6225"/>
                  <a:pt x="19928" y="0"/>
                </a:cubicBezTo>
                <a:cubicBezTo>
                  <a:pt x="13703" y="18674"/>
                  <a:pt x="-4973" y="37348"/>
                  <a:pt x="1252" y="56022"/>
                </a:cubicBezTo>
                <a:cubicBezTo>
                  <a:pt x="10449" y="83610"/>
                  <a:pt x="106412" y="208672"/>
                  <a:pt x="131981" y="242761"/>
                </a:cubicBezTo>
                <a:cubicBezTo>
                  <a:pt x="138206" y="261435"/>
                  <a:pt x="145476" y="279792"/>
                  <a:pt x="150656" y="298783"/>
                </a:cubicBezTo>
                <a:cubicBezTo>
                  <a:pt x="164163" y="348304"/>
                  <a:pt x="188007" y="448174"/>
                  <a:pt x="188007" y="448174"/>
                </a:cubicBezTo>
                <a:cubicBezTo>
                  <a:pt x="194232" y="722058"/>
                  <a:pt x="195510" y="996100"/>
                  <a:pt x="206683" y="1269827"/>
                </a:cubicBezTo>
                <a:cubicBezTo>
                  <a:pt x="207978" y="1301540"/>
                  <a:pt x="223848" y="1331493"/>
                  <a:pt x="225358" y="1363197"/>
                </a:cubicBezTo>
                <a:cubicBezTo>
                  <a:pt x="236318" y="1593332"/>
                  <a:pt x="237809" y="1823820"/>
                  <a:pt x="244034" y="2054132"/>
                </a:cubicBezTo>
                <a:cubicBezTo>
                  <a:pt x="301994" y="2034813"/>
                  <a:pt x="317068" y="2032723"/>
                  <a:pt x="374762" y="1998110"/>
                </a:cubicBezTo>
                <a:cubicBezTo>
                  <a:pt x="574163" y="1878480"/>
                  <a:pt x="408297" y="1969532"/>
                  <a:pt x="561518" y="1867393"/>
                </a:cubicBezTo>
                <a:cubicBezTo>
                  <a:pt x="591720" y="1847260"/>
                  <a:pt x="624114" y="1830608"/>
                  <a:pt x="654895" y="1811371"/>
                </a:cubicBezTo>
                <a:cubicBezTo>
                  <a:pt x="709077" y="1777510"/>
                  <a:pt x="721867" y="1760582"/>
                  <a:pt x="785624" y="1736675"/>
                </a:cubicBezTo>
                <a:cubicBezTo>
                  <a:pt x="823968" y="1722297"/>
                  <a:pt x="918206" y="1708201"/>
                  <a:pt x="953704" y="1699327"/>
                </a:cubicBezTo>
                <a:cubicBezTo>
                  <a:pt x="1096090" y="1663733"/>
                  <a:pt x="909780" y="1696906"/>
                  <a:pt x="1084432" y="1661979"/>
                </a:cubicBezTo>
                <a:cubicBezTo>
                  <a:pt x="1130544" y="1652758"/>
                  <a:pt x="1221608" y="1643223"/>
                  <a:pt x="1271187" y="1624632"/>
                </a:cubicBezTo>
                <a:cubicBezTo>
                  <a:pt x="1297254" y="1614858"/>
                  <a:pt x="1319822" y="1597058"/>
                  <a:pt x="1345889" y="1587284"/>
                </a:cubicBezTo>
                <a:cubicBezTo>
                  <a:pt x="1369922" y="1578272"/>
                  <a:pt x="1395912" y="1575661"/>
                  <a:pt x="1420591" y="1568610"/>
                </a:cubicBezTo>
                <a:cubicBezTo>
                  <a:pt x="1439519" y="1563202"/>
                  <a:pt x="1458186" y="1556848"/>
                  <a:pt x="1476618" y="1549936"/>
                </a:cubicBezTo>
                <a:cubicBezTo>
                  <a:pt x="1539762" y="1526259"/>
                  <a:pt x="1566679" y="1510868"/>
                  <a:pt x="1626022" y="1493914"/>
                </a:cubicBezTo>
                <a:cubicBezTo>
                  <a:pt x="1650701" y="1486863"/>
                  <a:pt x="1676139" y="1482615"/>
                  <a:pt x="1700724" y="1475240"/>
                </a:cubicBezTo>
                <a:cubicBezTo>
                  <a:pt x="1738435" y="1463928"/>
                  <a:pt x="1773942" y="1444364"/>
                  <a:pt x="1812777" y="1437892"/>
                </a:cubicBezTo>
                <a:cubicBezTo>
                  <a:pt x="1850128" y="1431667"/>
                  <a:pt x="1887865" y="1427432"/>
                  <a:pt x="1924830" y="1419218"/>
                </a:cubicBezTo>
                <a:cubicBezTo>
                  <a:pt x="1944047" y="1414948"/>
                  <a:pt x="1961929" y="1405952"/>
                  <a:pt x="1980857" y="1400544"/>
                </a:cubicBezTo>
                <a:cubicBezTo>
                  <a:pt x="2005536" y="1393494"/>
                  <a:pt x="2030658" y="1388095"/>
                  <a:pt x="2055559" y="1381871"/>
                </a:cubicBezTo>
                <a:cubicBezTo>
                  <a:pt x="2153060" y="1316876"/>
                  <a:pt x="2068275" y="1363125"/>
                  <a:pt x="2204963" y="1325849"/>
                </a:cubicBezTo>
                <a:cubicBezTo>
                  <a:pt x="2242947" y="1315491"/>
                  <a:pt x="2278041" y="1294068"/>
                  <a:pt x="2317016" y="1288501"/>
                </a:cubicBezTo>
                <a:cubicBezTo>
                  <a:pt x="2503550" y="1261856"/>
                  <a:pt x="2403996" y="1274688"/>
                  <a:pt x="2615825" y="1251153"/>
                </a:cubicBezTo>
                <a:cubicBezTo>
                  <a:pt x="2665626" y="1238704"/>
                  <a:pt x="2714892" y="1223872"/>
                  <a:pt x="2765229" y="1213805"/>
                </a:cubicBezTo>
                <a:cubicBezTo>
                  <a:pt x="2895737" y="1187705"/>
                  <a:pt x="2827296" y="1200349"/>
                  <a:pt x="2970659" y="1176457"/>
                </a:cubicBezTo>
                <a:cubicBezTo>
                  <a:pt x="3137957" y="1109543"/>
                  <a:pt x="2989078" y="1162516"/>
                  <a:pt x="3157415" y="1120436"/>
                </a:cubicBezTo>
                <a:cubicBezTo>
                  <a:pt x="3264101" y="1093767"/>
                  <a:pt x="3160038" y="1106378"/>
                  <a:pt x="3288143" y="1083088"/>
                </a:cubicBezTo>
                <a:cubicBezTo>
                  <a:pt x="3331452" y="1075214"/>
                  <a:pt x="3375296" y="1070639"/>
                  <a:pt x="3418872" y="1064414"/>
                </a:cubicBezTo>
                <a:cubicBezTo>
                  <a:pt x="3437547" y="1051965"/>
                  <a:pt x="3454268" y="1035907"/>
                  <a:pt x="3474898" y="1027066"/>
                </a:cubicBezTo>
                <a:cubicBezTo>
                  <a:pt x="3498490" y="1016956"/>
                  <a:pt x="3523986" y="1010044"/>
                  <a:pt x="3549600" y="1008392"/>
                </a:cubicBezTo>
                <a:cubicBezTo>
                  <a:pt x="3717446" y="997564"/>
                  <a:pt x="3885759" y="995943"/>
                  <a:pt x="4053839" y="989718"/>
                </a:cubicBezTo>
                <a:cubicBezTo>
                  <a:pt x="4047614" y="958595"/>
                  <a:pt x="4042863" y="927140"/>
                  <a:pt x="4035164" y="896348"/>
                </a:cubicBezTo>
                <a:cubicBezTo>
                  <a:pt x="4030390" y="877252"/>
                  <a:pt x="4030407" y="854245"/>
                  <a:pt x="4016488" y="840327"/>
                </a:cubicBezTo>
                <a:cubicBezTo>
                  <a:pt x="4007684" y="831524"/>
                  <a:pt x="4084965" y="859001"/>
                  <a:pt x="3960462" y="85900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3" name="Freeform 20">
            <a:extLst>
              <a:ext uri="{FF2B5EF4-FFF2-40B4-BE49-F238E27FC236}">
                <a16:creationId xmlns:a16="http://schemas.microsoft.com/office/drawing/2014/main" id="{39ED65B2-D84A-4062-8223-3BE8C14DB89B}"/>
              </a:ext>
            </a:extLst>
          </p:cNvPr>
          <p:cNvSpPr>
            <a:spLocks/>
          </p:cNvSpPr>
          <p:nvPr/>
        </p:nvSpPr>
        <p:spPr bwMode="auto">
          <a:xfrm>
            <a:off x="4240213" y="1806575"/>
            <a:ext cx="2968625" cy="517525"/>
          </a:xfrm>
          <a:custGeom>
            <a:avLst/>
            <a:gdLst>
              <a:gd name="T0" fmla="*/ 1138898 w 4053839"/>
              <a:gd name="T1" fmla="*/ 3459 h 2054132"/>
              <a:gd name="T2" fmla="*/ 940191 w 4053839"/>
              <a:gd name="T3" fmla="*/ 3384 h 2054132"/>
              <a:gd name="T4" fmla="*/ 907968 w 4053839"/>
              <a:gd name="T5" fmla="*/ 3233 h 2054132"/>
              <a:gd name="T6" fmla="*/ 891857 w 4053839"/>
              <a:gd name="T7" fmla="*/ 3158 h 2054132"/>
              <a:gd name="T8" fmla="*/ 875745 w 4053839"/>
              <a:gd name="T9" fmla="*/ 3083 h 2054132"/>
              <a:gd name="T10" fmla="*/ 848893 w 4053839"/>
              <a:gd name="T11" fmla="*/ 3008 h 2054132"/>
              <a:gd name="T12" fmla="*/ 800558 w 4053839"/>
              <a:gd name="T13" fmla="*/ 2933 h 2054132"/>
              <a:gd name="T14" fmla="*/ 762965 w 4053839"/>
              <a:gd name="T15" fmla="*/ 2857 h 2054132"/>
              <a:gd name="T16" fmla="*/ 725372 w 4053839"/>
              <a:gd name="T17" fmla="*/ 2632 h 2054132"/>
              <a:gd name="T18" fmla="*/ 709261 w 4053839"/>
              <a:gd name="T19" fmla="*/ 2557 h 2054132"/>
              <a:gd name="T20" fmla="*/ 687779 w 4053839"/>
              <a:gd name="T21" fmla="*/ 2406 h 2054132"/>
              <a:gd name="T22" fmla="*/ 666297 w 4053839"/>
              <a:gd name="T23" fmla="*/ 2331 h 2054132"/>
              <a:gd name="T24" fmla="*/ 650186 w 4053839"/>
              <a:gd name="T25" fmla="*/ 2256 h 2054132"/>
              <a:gd name="T26" fmla="*/ 575000 w 4053839"/>
              <a:gd name="T27" fmla="*/ 2030 h 2054132"/>
              <a:gd name="T28" fmla="*/ 515924 w 4053839"/>
              <a:gd name="T29" fmla="*/ 1654 h 2054132"/>
              <a:gd name="T30" fmla="*/ 499813 w 4053839"/>
              <a:gd name="T31" fmla="*/ 1504 h 2054132"/>
              <a:gd name="T32" fmla="*/ 446108 w 4053839"/>
              <a:gd name="T33" fmla="*/ 1278 h 2054132"/>
              <a:gd name="T34" fmla="*/ 408515 w 4053839"/>
              <a:gd name="T35" fmla="*/ 978 h 2054132"/>
              <a:gd name="T36" fmla="*/ 392404 w 4053839"/>
              <a:gd name="T37" fmla="*/ 902 h 2054132"/>
              <a:gd name="T38" fmla="*/ 370922 w 4053839"/>
              <a:gd name="T39" fmla="*/ 752 h 2054132"/>
              <a:gd name="T40" fmla="*/ 349440 w 4053839"/>
              <a:gd name="T41" fmla="*/ 677 h 2054132"/>
              <a:gd name="T42" fmla="*/ 333329 w 4053839"/>
              <a:gd name="T43" fmla="*/ 602 h 2054132"/>
              <a:gd name="T44" fmla="*/ 284995 w 4053839"/>
              <a:gd name="T45" fmla="*/ 451 h 2054132"/>
              <a:gd name="T46" fmla="*/ 252772 w 4053839"/>
              <a:gd name="T47" fmla="*/ 376 h 2054132"/>
              <a:gd name="T48" fmla="*/ 107770 w 4053839"/>
              <a:gd name="T49" fmla="*/ 225 h 2054132"/>
              <a:gd name="T50" fmla="*/ 70176 w 4053839"/>
              <a:gd name="T51" fmla="*/ 75 h 2054132"/>
              <a:gd name="T52" fmla="*/ 5730 w 4053839"/>
              <a:gd name="T53" fmla="*/ 0 h 2054132"/>
              <a:gd name="T54" fmla="*/ 360 w 4053839"/>
              <a:gd name="T55" fmla="*/ 225 h 2054132"/>
              <a:gd name="T56" fmla="*/ 37954 w 4053839"/>
              <a:gd name="T57" fmla="*/ 978 h 2054132"/>
              <a:gd name="T58" fmla="*/ 43324 w 4053839"/>
              <a:gd name="T59" fmla="*/ 1203 h 2054132"/>
              <a:gd name="T60" fmla="*/ 54064 w 4053839"/>
              <a:gd name="T61" fmla="*/ 1805 h 2054132"/>
              <a:gd name="T62" fmla="*/ 59435 w 4053839"/>
              <a:gd name="T63" fmla="*/ 5113 h 2054132"/>
              <a:gd name="T64" fmla="*/ 64805 w 4053839"/>
              <a:gd name="T65" fmla="*/ 5489 h 2054132"/>
              <a:gd name="T66" fmla="*/ 70176 w 4053839"/>
              <a:gd name="T67" fmla="*/ 8271 h 2054132"/>
              <a:gd name="T68" fmla="*/ 107770 w 4053839"/>
              <a:gd name="T69" fmla="*/ 8046 h 2054132"/>
              <a:gd name="T70" fmla="*/ 161474 w 4053839"/>
              <a:gd name="T71" fmla="*/ 7520 h 2054132"/>
              <a:gd name="T72" fmla="*/ 188326 w 4053839"/>
              <a:gd name="T73" fmla="*/ 7294 h 2054132"/>
              <a:gd name="T74" fmla="*/ 225920 w 4053839"/>
              <a:gd name="T75" fmla="*/ 6993 h 2054132"/>
              <a:gd name="T76" fmla="*/ 274254 w 4053839"/>
              <a:gd name="T77" fmla="*/ 6843 h 2054132"/>
              <a:gd name="T78" fmla="*/ 311846 w 4053839"/>
              <a:gd name="T79" fmla="*/ 6692 h 2054132"/>
              <a:gd name="T80" fmla="*/ 365551 w 4053839"/>
              <a:gd name="T81" fmla="*/ 6542 h 2054132"/>
              <a:gd name="T82" fmla="*/ 387034 w 4053839"/>
              <a:gd name="T83" fmla="*/ 6392 h 2054132"/>
              <a:gd name="T84" fmla="*/ 408515 w 4053839"/>
              <a:gd name="T85" fmla="*/ 6316 h 2054132"/>
              <a:gd name="T86" fmla="*/ 424626 w 4053839"/>
              <a:gd name="T87" fmla="*/ 6241 h 2054132"/>
              <a:gd name="T88" fmla="*/ 467590 w 4053839"/>
              <a:gd name="T89" fmla="*/ 6016 h 2054132"/>
              <a:gd name="T90" fmla="*/ 489071 w 4053839"/>
              <a:gd name="T91" fmla="*/ 5940 h 2054132"/>
              <a:gd name="T92" fmla="*/ 521295 w 4053839"/>
              <a:gd name="T93" fmla="*/ 5790 h 2054132"/>
              <a:gd name="T94" fmla="*/ 553518 w 4053839"/>
              <a:gd name="T95" fmla="*/ 5715 h 2054132"/>
              <a:gd name="T96" fmla="*/ 569629 w 4053839"/>
              <a:gd name="T97" fmla="*/ 5640 h 2054132"/>
              <a:gd name="T98" fmla="*/ 591111 w 4053839"/>
              <a:gd name="T99" fmla="*/ 5564 h 2054132"/>
              <a:gd name="T100" fmla="*/ 634074 w 4053839"/>
              <a:gd name="T101" fmla="*/ 5339 h 2054132"/>
              <a:gd name="T102" fmla="*/ 666297 w 4053839"/>
              <a:gd name="T103" fmla="*/ 5189 h 2054132"/>
              <a:gd name="T104" fmla="*/ 752224 w 4053839"/>
              <a:gd name="T105" fmla="*/ 5038 h 2054132"/>
              <a:gd name="T106" fmla="*/ 795188 w 4053839"/>
              <a:gd name="T107" fmla="*/ 4888 h 2054132"/>
              <a:gd name="T108" fmla="*/ 854263 w 4053839"/>
              <a:gd name="T109" fmla="*/ 4737 h 2054132"/>
              <a:gd name="T110" fmla="*/ 907968 w 4053839"/>
              <a:gd name="T111" fmla="*/ 4512 h 2054132"/>
              <a:gd name="T112" fmla="*/ 945561 w 4053839"/>
              <a:gd name="T113" fmla="*/ 4361 h 2054132"/>
              <a:gd name="T114" fmla="*/ 983154 w 4053839"/>
              <a:gd name="T115" fmla="*/ 4286 h 2054132"/>
              <a:gd name="T116" fmla="*/ 999265 w 4053839"/>
              <a:gd name="T117" fmla="*/ 4136 h 2054132"/>
              <a:gd name="T118" fmla="*/ 1020747 w 4053839"/>
              <a:gd name="T119" fmla="*/ 4061 h 2054132"/>
              <a:gd name="T120" fmla="*/ 1165749 w 4053839"/>
              <a:gd name="T121" fmla="*/ 3985 h 2054132"/>
              <a:gd name="T122" fmla="*/ 1160379 w 4053839"/>
              <a:gd name="T123" fmla="*/ 3609 h 2054132"/>
              <a:gd name="T124" fmla="*/ 1155009 w 4053839"/>
              <a:gd name="T125" fmla="*/ 3384 h 2054132"/>
              <a:gd name="T126" fmla="*/ 1138898 w 4053839"/>
              <a:gd name="T127" fmla="*/ 3459 h 2054132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60000 65536"/>
              <a:gd name="T190" fmla="*/ 0 60000 65536"/>
              <a:gd name="T191" fmla="*/ 0 60000 65536"/>
            </a:gdLst>
            <a:ahLst/>
            <a:cxnLst>
              <a:cxn ang="T128">
                <a:pos x="T0" y="T1"/>
              </a:cxn>
              <a:cxn ang="T129">
                <a:pos x="T2" y="T3"/>
              </a:cxn>
              <a:cxn ang="T130">
                <a:pos x="T4" y="T5"/>
              </a:cxn>
              <a:cxn ang="T131">
                <a:pos x="T6" y="T7"/>
              </a:cxn>
              <a:cxn ang="T132">
                <a:pos x="T8" y="T9"/>
              </a:cxn>
              <a:cxn ang="T133">
                <a:pos x="T10" y="T11"/>
              </a:cxn>
              <a:cxn ang="T134">
                <a:pos x="T12" y="T13"/>
              </a:cxn>
              <a:cxn ang="T135">
                <a:pos x="T14" y="T15"/>
              </a:cxn>
              <a:cxn ang="T136">
                <a:pos x="T16" y="T17"/>
              </a:cxn>
              <a:cxn ang="T137">
                <a:pos x="T18" y="T19"/>
              </a:cxn>
              <a:cxn ang="T138">
                <a:pos x="T20" y="T21"/>
              </a:cxn>
              <a:cxn ang="T139">
                <a:pos x="T22" y="T23"/>
              </a:cxn>
              <a:cxn ang="T140">
                <a:pos x="T24" y="T25"/>
              </a:cxn>
              <a:cxn ang="T141">
                <a:pos x="T26" y="T27"/>
              </a:cxn>
              <a:cxn ang="T142">
                <a:pos x="T28" y="T29"/>
              </a:cxn>
              <a:cxn ang="T143">
                <a:pos x="T30" y="T31"/>
              </a:cxn>
              <a:cxn ang="T144">
                <a:pos x="T32" y="T33"/>
              </a:cxn>
              <a:cxn ang="T145">
                <a:pos x="T34" y="T35"/>
              </a:cxn>
              <a:cxn ang="T146">
                <a:pos x="T36" y="T37"/>
              </a:cxn>
              <a:cxn ang="T147">
                <a:pos x="T38" y="T39"/>
              </a:cxn>
              <a:cxn ang="T148">
                <a:pos x="T40" y="T41"/>
              </a:cxn>
              <a:cxn ang="T149">
                <a:pos x="T42" y="T43"/>
              </a:cxn>
              <a:cxn ang="T150">
                <a:pos x="T44" y="T45"/>
              </a:cxn>
              <a:cxn ang="T151">
                <a:pos x="T46" y="T47"/>
              </a:cxn>
              <a:cxn ang="T152">
                <a:pos x="T48" y="T49"/>
              </a:cxn>
              <a:cxn ang="T153">
                <a:pos x="T50" y="T51"/>
              </a:cxn>
              <a:cxn ang="T154">
                <a:pos x="T52" y="T53"/>
              </a:cxn>
              <a:cxn ang="T155">
                <a:pos x="T54" y="T55"/>
              </a:cxn>
              <a:cxn ang="T156">
                <a:pos x="T56" y="T57"/>
              </a:cxn>
              <a:cxn ang="T157">
                <a:pos x="T58" y="T59"/>
              </a:cxn>
              <a:cxn ang="T158">
                <a:pos x="T60" y="T61"/>
              </a:cxn>
              <a:cxn ang="T159">
                <a:pos x="T62" y="T63"/>
              </a:cxn>
              <a:cxn ang="T160">
                <a:pos x="T64" y="T65"/>
              </a:cxn>
              <a:cxn ang="T161">
                <a:pos x="T66" y="T67"/>
              </a:cxn>
              <a:cxn ang="T162">
                <a:pos x="T68" y="T69"/>
              </a:cxn>
              <a:cxn ang="T163">
                <a:pos x="T70" y="T71"/>
              </a:cxn>
              <a:cxn ang="T164">
                <a:pos x="T72" y="T73"/>
              </a:cxn>
              <a:cxn ang="T165">
                <a:pos x="T74" y="T75"/>
              </a:cxn>
              <a:cxn ang="T166">
                <a:pos x="T76" y="T77"/>
              </a:cxn>
              <a:cxn ang="T167">
                <a:pos x="T78" y="T79"/>
              </a:cxn>
              <a:cxn ang="T168">
                <a:pos x="T80" y="T81"/>
              </a:cxn>
              <a:cxn ang="T169">
                <a:pos x="T82" y="T83"/>
              </a:cxn>
              <a:cxn ang="T170">
                <a:pos x="T84" y="T85"/>
              </a:cxn>
              <a:cxn ang="T171">
                <a:pos x="T86" y="T87"/>
              </a:cxn>
              <a:cxn ang="T172">
                <a:pos x="T88" y="T89"/>
              </a:cxn>
              <a:cxn ang="T173">
                <a:pos x="T90" y="T91"/>
              </a:cxn>
              <a:cxn ang="T174">
                <a:pos x="T92" y="T93"/>
              </a:cxn>
              <a:cxn ang="T175">
                <a:pos x="T94" y="T95"/>
              </a:cxn>
              <a:cxn ang="T176">
                <a:pos x="T96" y="T97"/>
              </a:cxn>
              <a:cxn ang="T177">
                <a:pos x="T98" y="T99"/>
              </a:cxn>
              <a:cxn ang="T178">
                <a:pos x="T100" y="T101"/>
              </a:cxn>
              <a:cxn ang="T179">
                <a:pos x="T102" y="T103"/>
              </a:cxn>
              <a:cxn ang="T180">
                <a:pos x="T104" y="T105"/>
              </a:cxn>
              <a:cxn ang="T181">
                <a:pos x="T106" y="T107"/>
              </a:cxn>
              <a:cxn ang="T182">
                <a:pos x="T108" y="T109"/>
              </a:cxn>
              <a:cxn ang="T183">
                <a:pos x="T110" y="T111"/>
              </a:cxn>
              <a:cxn ang="T184">
                <a:pos x="T112" y="T113"/>
              </a:cxn>
              <a:cxn ang="T185">
                <a:pos x="T114" y="T115"/>
              </a:cxn>
              <a:cxn ang="T186">
                <a:pos x="T116" y="T117"/>
              </a:cxn>
              <a:cxn ang="T187">
                <a:pos x="T118" y="T119"/>
              </a:cxn>
              <a:cxn ang="T188">
                <a:pos x="T120" y="T121"/>
              </a:cxn>
              <a:cxn ang="T189">
                <a:pos x="T122" y="T123"/>
              </a:cxn>
              <a:cxn ang="T190">
                <a:pos x="T124" y="T125"/>
              </a:cxn>
              <a:cxn ang="T191">
                <a:pos x="T126" y="T127"/>
              </a:cxn>
            </a:cxnLst>
            <a:rect l="0" t="0" r="r" b="b"/>
            <a:pathLst>
              <a:path w="4053839" h="2054132">
                <a:moveTo>
                  <a:pt x="3960462" y="859001"/>
                </a:moveTo>
                <a:cubicBezTo>
                  <a:pt x="3835959" y="859001"/>
                  <a:pt x="3499325" y="856362"/>
                  <a:pt x="3269468" y="840327"/>
                </a:cubicBezTo>
                <a:cubicBezTo>
                  <a:pt x="3230192" y="837587"/>
                  <a:pt x="3194766" y="815428"/>
                  <a:pt x="3157415" y="802979"/>
                </a:cubicBezTo>
                <a:lnTo>
                  <a:pt x="3101388" y="784305"/>
                </a:lnTo>
                <a:cubicBezTo>
                  <a:pt x="3082712" y="778080"/>
                  <a:pt x="3064664" y="769491"/>
                  <a:pt x="3045361" y="765631"/>
                </a:cubicBezTo>
                <a:cubicBezTo>
                  <a:pt x="3014235" y="759406"/>
                  <a:pt x="2983407" y="751446"/>
                  <a:pt x="2951984" y="746957"/>
                </a:cubicBezTo>
                <a:cubicBezTo>
                  <a:pt x="2896179" y="738986"/>
                  <a:pt x="2839840" y="735274"/>
                  <a:pt x="2783904" y="728283"/>
                </a:cubicBezTo>
                <a:cubicBezTo>
                  <a:pt x="2740226" y="722824"/>
                  <a:pt x="2696752" y="715834"/>
                  <a:pt x="2653176" y="709609"/>
                </a:cubicBezTo>
                <a:cubicBezTo>
                  <a:pt x="2521782" y="665815"/>
                  <a:pt x="2683990" y="722814"/>
                  <a:pt x="2522447" y="653587"/>
                </a:cubicBezTo>
                <a:cubicBezTo>
                  <a:pt x="2504353" y="645833"/>
                  <a:pt x="2484514" y="642667"/>
                  <a:pt x="2466420" y="634913"/>
                </a:cubicBezTo>
                <a:cubicBezTo>
                  <a:pt x="2440831" y="623948"/>
                  <a:pt x="2417785" y="607340"/>
                  <a:pt x="2391718" y="597566"/>
                </a:cubicBezTo>
                <a:cubicBezTo>
                  <a:pt x="2367685" y="588555"/>
                  <a:pt x="2341695" y="585943"/>
                  <a:pt x="2317016" y="578892"/>
                </a:cubicBezTo>
                <a:cubicBezTo>
                  <a:pt x="2298088" y="573484"/>
                  <a:pt x="2280207" y="564488"/>
                  <a:pt x="2260990" y="560218"/>
                </a:cubicBezTo>
                <a:cubicBezTo>
                  <a:pt x="2119936" y="528875"/>
                  <a:pt x="2156343" y="556462"/>
                  <a:pt x="1999532" y="504196"/>
                </a:cubicBezTo>
                <a:cubicBezTo>
                  <a:pt x="1965570" y="492876"/>
                  <a:pt x="1839359" y="436685"/>
                  <a:pt x="1794102" y="410826"/>
                </a:cubicBezTo>
                <a:cubicBezTo>
                  <a:pt x="1774614" y="399691"/>
                  <a:pt x="1758586" y="382593"/>
                  <a:pt x="1738075" y="373478"/>
                </a:cubicBezTo>
                <a:cubicBezTo>
                  <a:pt x="1508193" y="271318"/>
                  <a:pt x="1725159" y="382641"/>
                  <a:pt x="1551320" y="317457"/>
                </a:cubicBezTo>
                <a:cubicBezTo>
                  <a:pt x="1420358" y="268350"/>
                  <a:pt x="1528955" y="296939"/>
                  <a:pt x="1420591" y="242761"/>
                </a:cubicBezTo>
                <a:cubicBezTo>
                  <a:pt x="1402984" y="233958"/>
                  <a:pt x="1382659" y="231841"/>
                  <a:pt x="1364565" y="224087"/>
                </a:cubicBezTo>
                <a:cubicBezTo>
                  <a:pt x="1338976" y="213121"/>
                  <a:pt x="1315930" y="196513"/>
                  <a:pt x="1289863" y="186739"/>
                </a:cubicBezTo>
                <a:cubicBezTo>
                  <a:pt x="1265830" y="177727"/>
                  <a:pt x="1239840" y="175116"/>
                  <a:pt x="1215161" y="168065"/>
                </a:cubicBezTo>
                <a:cubicBezTo>
                  <a:pt x="1196233" y="162657"/>
                  <a:pt x="1178062" y="154799"/>
                  <a:pt x="1159134" y="149391"/>
                </a:cubicBezTo>
                <a:cubicBezTo>
                  <a:pt x="1106680" y="134405"/>
                  <a:pt x="1044004" y="121669"/>
                  <a:pt x="991055" y="112043"/>
                </a:cubicBezTo>
                <a:cubicBezTo>
                  <a:pt x="953799" y="105270"/>
                  <a:pt x="916712" y="96798"/>
                  <a:pt x="879001" y="93370"/>
                </a:cubicBezTo>
                <a:cubicBezTo>
                  <a:pt x="711153" y="78113"/>
                  <a:pt x="542842" y="68471"/>
                  <a:pt x="374762" y="56022"/>
                </a:cubicBezTo>
                <a:cubicBezTo>
                  <a:pt x="337550" y="43619"/>
                  <a:pt x="281555" y="23364"/>
                  <a:pt x="244034" y="18674"/>
                </a:cubicBezTo>
                <a:cubicBezTo>
                  <a:pt x="169652" y="9377"/>
                  <a:pt x="94630" y="6225"/>
                  <a:pt x="19928" y="0"/>
                </a:cubicBezTo>
                <a:cubicBezTo>
                  <a:pt x="13703" y="18674"/>
                  <a:pt x="-4973" y="37348"/>
                  <a:pt x="1252" y="56022"/>
                </a:cubicBezTo>
                <a:cubicBezTo>
                  <a:pt x="10449" y="83610"/>
                  <a:pt x="106412" y="208672"/>
                  <a:pt x="131981" y="242761"/>
                </a:cubicBezTo>
                <a:cubicBezTo>
                  <a:pt x="138206" y="261435"/>
                  <a:pt x="145476" y="279792"/>
                  <a:pt x="150656" y="298783"/>
                </a:cubicBezTo>
                <a:cubicBezTo>
                  <a:pt x="164163" y="348304"/>
                  <a:pt x="188007" y="448174"/>
                  <a:pt x="188007" y="448174"/>
                </a:cubicBezTo>
                <a:cubicBezTo>
                  <a:pt x="194232" y="722058"/>
                  <a:pt x="195510" y="996100"/>
                  <a:pt x="206683" y="1269827"/>
                </a:cubicBezTo>
                <a:cubicBezTo>
                  <a:pt x="207978" y="1301540"/>
                  <a:pt x="223848" y="1331493"/>
                  <a:pt x="225358" y="1363197"/>
                </a:cubicBezTo>
                <a:cubicBezTo>
                  <a:pt x="236318" y="1593332"/>
                  <a:pt x="237809" y="1823820"/>
                  <a:pt x="244034" y="2054132"/>
                </a:cubicBezTo>
                <a:cubicBezTo>
                  <a:pt x="301994" y="2034813"/>
                  <a:pt x="317068" y="2032723"/>
                  <a:pt x="374762" y="1998110"/>
                </a:cubicBezTo>
                <a:cubicBezTo>
                  <a:pt x="574163" y="1878480"/>
                  <a:pt x="408297" y="1969532"/>
                  <a:pt x="561518" y="1867393"/>
                </a:cubicBezTo>
                <a:cubicBezTo>
                  <a:pt x="591720" y="1847260"/>
                  <a:pt x="624114" y="1830608"/>
                  <a:pt x="654895" y="1811371"/>
                </a:cubicBezTo>
                <a:cubicBezTo>
                  <a:pt x="709077" y="1777510"/>
                  <a:pt x="721867" y="1760582"/>
                  <a:pt x="785624" y="1736675"/>
                </a:cubicBezTo>
                <a:cubicBezTo>
                  <a:pt x="823968" y="1722297"/>
                  <a:pt x="918206" y="1708201"/>
                  <a:pt x="953704" y="1699327"/>
                </a:cubicBezTo>
                <a:cubicBezTo>
                  <a:pt x="1096090" y="1663733"/>
                  <a:pt x="909780" y="1696906"/>
                  <a:pt x="1084432" y="1661979"/>
                </a:cubicBezTo>
                <a:cubicBezTo>
                  <a:pt x="1130544" y="1652758"/>
                  <a:pt x="1221608" y="1643223"/>
                  <a:pt x="1271187" y="1624632"/>
                </a:cubicBezTo>
                <a:cubicBezTo>
                  <a:pt x="1297254" y="1614858"/>
                  <a:pt x="1319822" y="1597058"/>
                  <a:pt x="1345889" y="1587284"/>
                </a:cubicBezTo>
                <a:cubicBezTo>
                  <a:pt x="1369922" y="1578272"/>
                  <a:pt x="1395912" y="1575661"/>
                  <a:pt x="1420591" y="1568610"/>
                </a:cubicBezTo>
                <a:cubicBezTo>
                  <a:pt x="1439519" y="1563202"/>
                  <a:pt x="1458186" y="1556848"/>
                  <a:pt x="1476618" y="1549936"/>
                </a:cubicBezTo>
                <a:cubicBezTo>
                  <a:pt x="1539762" y="1526259"/>
                  <a:pt x="1566679" y="1510868"/>
                  <a:pt x="1626022" y="1493914"/>
                </a:cubicBezTo>
                <a:cubicBezTo>
                  <a:pt x="1650701" y="1486863"/>
                  <a:pt x="1676139" y="1482615"/>
                  <a:pt x="1700724" y="1475240"/>
                </a:cubicBezTo>
                <a:cubicBezTo>
                  <a:pt x="1738435" y="1463928"/>
                  <a:pt x="1773942" y="1444364"/>
                  <a:pt x="1812777" y="1437892"/>
                </a:cubicBezTo>
                <a:cubicBezTo>
                  <a:pt x="1850128" y="1431667"/>
                  <a:pt x="1887865" y="1427432"/>
                  <a:pt x="1924830" y="1419218"/>
                </a:cubicBezTo>
                <a:cubicBezTo>
                  <a:pt x="1944047" y="1414948"/>
                  <a:pt x="1961929" y="1405952"/>
                  <a:pt x="1980857" y="1400544"/>
                </a:cubicBezTo>
                <a:cubicBezTo>
                  <a:pt x="2005536" y="1393494"/>
                  <a:pt x="2030658" y="1388095"/>
                  <a:pt x="2055559" y="1381871"/>
                </a:cubicBezTo>
                <a:cubicBezTo>
                  <a:pt x="2153060" y="1316876"/>
                  <a:pt x="2068275" y="1363125"/>
                  <a:pt x="2204963" y="1325849"/>
                </a:cubicBezTo>
                <a:cubicBezTo>
                  <a:pt x="2242947" y="1315491"/>
                  <a:pt x="2278041" y="1294068"/>
                  <a:pt x="2317016" y="1288501"/>
                </a:cubicBezTo>
                <a:cubicBezTo>
                  <a:pt x="2503550" y="1261856"/>
                  <a:pt x="2403996" y="1274688"/>
                  <a:pt x="2615825" y="1251153"/>
                </a:cubicBezTo>
                <a:cubicBezTo>
                  <a:pt x="2665626" y="1238704"/>
                  <a:pt x="2714892" y="1223872"/>
                  <a:pt x="2765229" y="1213805"/>
                </a:cubicBezTo>
                <a:cubicBezTo>
                  <a:pt x="2895737" y="1187705"/>
                  <a:pt x="2827296" y="1200349"/>
                  <a:pt x="2970659" y="1176457"/>
                </a:cubicBezTo>
                <a:cubicBezTo>
                  <a:pt x="3137957" y="1109543"/>
                  <a:pt x="2989078" y="1162516"/>
                  <a:pt x="3157415" y="1120436"/>
                </a:cubicBezTo>
                <a:cubicBezTo>
                  <a:pt x="3264101" y="1093767"/>
                  <a:pt x="3160038" y="1106378"/>
                  <a:pt x="3288143" y="1083088"/>
                </a:cubicBezTo>
                <a:cubicBezTo>
                  <a:pt x="3331452" y="1075214"/>
                  <a:pt x="3375296" y="1070639"/>
                  <a:pt x="3418872" y="1064414"/>
                </a:cubicBezTo>
                <a:cubicBezTo>
                  <a:pt x="3437547" y="1051965"/>
                  <a:pt x="3454268" y="1035907"/>
                  <a:pt x="3474898" y="1027066"/>
                </a:cubicBezTo>
                <a:cubicBezTo>
                  <a:pt x="3498490" y="1016956"/>
                  <a:pt x="3523986" y="1010044"/>
                  <a:pt x="3549600" y="1008392"/>
                </a:cubicBezTo>
                <a:cubicBezTo>
                  <a:pt x="3717446" y="997564"/>
                  <a:pt x="3885759" y="995943"/>
                  <a:pt x="4053839" y="989718"/>
                </a:cubicBezTo>
                <a:cubicBezTo>
                  <a:pt x="4047614" y="958595"/>
                  <a:pt x="4042863" y="927140"/>
                  <a:pt x="4035164" y="896348"/>
                </a:cubicBezTo>
                <a:cubicBezTo>
                  <a:pt x="4030390" y="877252"/>
                  <a:pt x="4030407" y="854245"/>
                  <a:pt x="4016488" y="840327"/>
                </a:cubicBezTo>
                <a:cubicBezTo>
                  <a:pt x="4007684" y="831524"/>
                  <a:pt x="4084965" y="859001"/>
                  <a:pt x="3960462" y="859001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4" name="Explosion 1 21">
            <a:extLst>
              <a:ext uri="{FF2B5EF4-FFF2-40B4-BE49-F238E27FC236}">
                <a16:creationId xmlns:a16="http://schemas.microsoft.com/office/drawing/2014/main" id="{54889A15-84D4-4C07-B243-55E69DB6B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3638" y="1577975"/>
            <a:ext cx="381000" cy="1066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0975" name="Rectangle 3">
            <a:extLst>
              <a:ext uri="{FF2B5EF4-FFF2-40B4-BE49-F238E27FC236}">
                <a16:creationId xmlns:a16="http://schemas.microsoft.com/office/drawing/2014/main" id="{4FDC68D6-0721-470F-B7CA-C64262E43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>
            <a:extLst>
              <a:ext uri="{FF2B5EF4-FFF2-40B4-BE49-F238E27FC236}">
                <a16:creationId xmlns:a16="http://schemas.microsoft.com/office/drawing/2014/main" id="{B05B250E-0B33-49D5-89D7-632F0A9D6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3011" name="Rectangle 5">
            <a:extLst>
              <a:ext uri="{FF2B5EF4-FFF2-40B4-BE49-F238E27FC236}">
                <a16:creationId xmlns:a16="http://schemas.microsoft.com/office/drawing/2014/main" id="{59E8336E-7D26-4F55-87B0-E51FE233B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3012" name="Rectangle 6">
            <a:extLst>
              <a:ext uri="{FF2B5EF4-FFF2-40B4-BE49-F238E27FC236}">
                <a16:creationId xmlns:a16="http://schemas.microsoft.com/office/drawing/2014/main" id="{37E2000E-D44D-4D08-B843-065C7727B3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 u="sng"/>
              <a:t>Mutations</a:t>
            </a:r>
          </a:p>
        </p:txBody>
      </p:sp>
      <p:pic>
        <p:nvPicPr>
          <p:cNvPr id="43013" name="Picture 12">
            <a:extLst>
              <a:ext uri="{FF2B5EF4-FFF2-40B4-BE49-F238E27FC236}">
                <a16:creationId xmlns:a16="http://schemas.microsoft.com/office/drawing/2014/main" id="{3024AB99-60B6-4753-B9FC-098EADD93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57912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13">
            <a:extLst>
              <a:ext uri="{FF2B5EF4-FFF2-40B4-BE49-F238E27FC236}">
                <a16:creationId xmlns:a16="http://schemas.microsoft.com/office/drawing/2014/main" id="{2EEE4E56-6E41-45BD-AEC7-319A9FB51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733425"/>
            <a:ext cx="9007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1. What mutation occurred in the DNA? What is the correct base pair of Thymine? </a:t>
            </a:r>
          </a:p>
        </p:txBody>
      </p:sp>
      <p:sp>
        <p:nvSpPr>
          <p:cNvPr id="43015" name="Text Box 15">
            <a:extLst>
              <a:ext uri="{FF2B5EF4-FFF2-40B4-BE49-F238E27FC236}">
                <a16:creationId xmlns:a16="http://schemas.microsoft.com/office/drawing/2014/main" id="{21ED47E3-7062-4B7D-9685-5F5879076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25" y="6669088"/>
            <a:ext cx="777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>
                <a:solidFill>
                  <a:schemeClr val="accent2"/>
                </a:solidFill>
              </a:rPr>
              <a:t>BiologyGuy©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43016" name="Rectangle 16">
            <a:extLst>
              <a:ext uri="{FF2B5EF4-FFF2-40B4-BE49-F238E27FC236}">
                <a16:creationId xmlns:a16="http://schemas.microsoft.com/office/drawing/2014/main" id="{C0C12312-E145-48EC-9C23-2A5750303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0838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3017" name="Text Box 14">
            <a:extLst>
              <a:ext uri="{FF2B5EF4-FFF2-40B4-BE49-F238E27FC236}">
                <a16:creationId xmlns:a16="http://schemas.microsoft.com/office/drawing/2014/main" id="{673C6278-A77A-4E98-A308-8ABA4217F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5997575"/>
            <a:ext cx="7681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2. Will the normal DNA, produce the same Amino Acid and protein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As the mutated DNA? </a:t>
            </a:r>
          </a:p>
        </p:txBody>
      </p:sp>
      <p:sp>
        <p:nvSpPr>
          <p:cNvPr id="43018" name="Rectangle 3">
            <a:extLst>
              <a:ext uri="{FF2B5EF4-FFF2-40B4-BE49-F238E27FC236}">
                <a16:creationId xmlns:a16="http://schemas.microsoft.com/office/drawing/2014/main" id="{62301EF8-5C3C-4B9C-8A17-996696C78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>
            <a:extLst>
              <a:ext uri="{FF2B5EF4-FFF2-40B4-BE49-F238E27FC236}">
                <a16:creationId xmlns:a16="http://schemas.microsoft.com/office/drawing/2014/main" id="{44D7078F-A8D1-4DD2-918C-8DBC5F449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59" name="Rectangle 4">
            <a:extLst>
              <a:ext uri="{FF2B5EF4-FFF2-40B4-BE49-F238E27FC236}">
                <a16:creationId xmlns:a16="http://schemas.microsoft.com/office/drawing/2014/main" id="{572E6543-8164-486D-BD79-C987C52D5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60" name="Rectangle 5">
            <a:extLst>
              <a:ext uri="{FF2B5EF4-FFF2-40B4-BE49-F238E27FC236}">
                <a16:creationId xmlns:a16="http://schemas.microsoft.com/office/drawing/2014/main" id="{1824CDD7-E531-491C-B19E-6042F359E9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000000"/>
                </a:solidFill>
              </a:rPr>
              <a:t>Human Mutations</a:t>
            </a:r>
          </a:p>
        </p:txBody>
      </p:sp>
      <p:sp>
        <p:nvSpPr>
          <p:cNvPr id="45061" name="Text Box 11">
            <a:extLst>
              <a:ext uri="{FF2B5EF4-FFF2-40B4-BE49-F238E27FC236}">
                <a16:creationId xmlns:a16="http://schemas.microsoft.com/office/drawing/2014/main" id="{F7A4C4E4-A052-41E0-A350-A7C514030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25" y="6669088"/>
            <a:ext cx="777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>
                <a:solidFill>
                  <a:schemeClr val="accent2"/>
                </a:solidFill>
              </a:rPr>
              <a:t>BiologyGuy©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45062" name="Rectangle 12">
            <a:extLst>
              <a:ext uri="{FF2B5EF4-FFF2-40B4-BE49-F238E27FC236}">
                <a16:creationId xmlns:a16="http://schemas.microsoft.com/office/drawing/2014/main" id="{FF4F0988-8E59-48C1-800E-77C47D225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0838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63" name="Rectangle 9">
            <a:extLst>
              <a:ext uri="{FF2B5EF4-FFF2-40B4-BE49-F238E27FC236}">
                <a16:creationId xmlns:a16="http://schemas.microsoft.com/office/drawing/2014/main" id="{8CFC8BB3-D06C-44B8-AC0E-F1D1A2D88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90600"/>
            <a:ext cx="54864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This is a picture of </a:t>
            </a:r>
            <a:r>
              <a:rPr lang="en-US" altLang="en-US" sz="2000" b="1"/>
              <a:t>Fedor Jeftichew</a:t>
            </a:r>
            <a:r>
              <a:rPr lang="en-US" altLang="en-US" sz="2000"/>
              <a:t>, from Russia.  He lived 1868 - January 31, 1904.  He was a sideshow performer.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He was diagnosed with Hypertrichosis.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Hypertrichosis is also called </a:t>
            </a:r>
            <a:r>
              <a:rPr lang="ja-JP" altLang="en-US" sz="2000"/>
              <a:t>“</a:t>
            </a:r>
            <a:r>
              <a:rPr lang="en-US" altLang="ja-JP" sz="2000"/>
              <a:t>werewolf syndrome</a:t>
            </a:r>
            <a:r>
              <a:rPr lang="ja-JP" altLang="en-US" sz="2000"/>
              <a:t>”</a:t>
            </a:r>
            <a:r>
              <a:rPr lang="en-US" altLang="ja-JP" sz="2000"/>
              <a:t> or Ambras syndrome, and it affects as few as one in a billion people; and in fact, only 50 cases have been documented since the Middle Ages.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People with hypertrichosis have excessive hair on the shoulders, face, and ears. Studies have implicated it to a rearrangement of chromosome 8. </a:t>
            </a:r>
          </a:p>
        </p:txBody>
      </p:sp>
      <p:pic>
        <p:nvPicPr>
          <p:cNvPr id="45064" name="Picture 1" descr="Fedor_Jeftichew_portrait.jpg">
            <a:extLst>
              <a:ext uri="{FF2B5EF4-FFF2-40B4-BE49-F238E27FC236}">
                <a16:creationId xmlns:a16="http://schemas.microsoft.com/office/drawing/2014/main" id="{01CCA077-8344-462A-8EB6-63164700A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990600"/>
            <a:ext cx="343852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5" name="Rectangle 3">
            <a:extLst>
              <a:ext uri="{FF2B5EF4-FFF2-40B4-BE49-F238E27FC236}">
                <a16:creationId xmlns:a16="http://schemas.microsoft.com/office/drawing/2014/main" id="{1F471CD7-875D-43FD-9D7A-D2DC15EE1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id="{1DD10ED4-55BE-4981-94D7-351262BCE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07" name="Rectangle 4">
            <a:extLst>
              <a:ext uri="{FF2B5EF4-FFF2-40B4-BE49-F238E27FC236}">
                <a16:creationId xmlns:a16="http://schemas.microsoft.com/office/drawing/2014/main" id="{1C2384CC-5F58-42E1-85EC-1FA7F7C92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08" name="Rectangle 5">
            <a:extLst>
              <a:ext uri="{FF2B5EF4-FFF2-40B4-BE49-F238E27FC236}">
                <a16:creationId xmlns:a16="http://schemas.microsoft.com/office/drawing/2014/main" id="{F01C3D62-62D2-4CDF-9A7B-0C6D85905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00200"/>
            <a:ext cx="28194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People with hypertrichosis have excessive hair on their shoulders, face, and ears. Studies have implicated it to a rearrangement of chromosome 8. </a:t>
            </a:r>
          </a:p>
        </p:txBody>
      </p:sp>
      <p:sp>
        <p:nvSpPr>
          <p:cNvPr id="47109" name="Rectangle 7">
            <a:extLst>
              <a:ext uri="{FF2B5EF4-FFF2-40B4-BE49-F238E27FC236}">
                <a16:creationId xmlns:a16="http://schemas.microsoft.com/office/drawing/2014/main" id="{1430E59D-F0CC-474D-87EB-92A122C1C1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000000"/>
                </a:solidFill>
              </a:rPr>
              <a:t>Human Mutations</a:t>
            </a:r>
          </a:p>
        </p:txBody>
      </p:sp>
      <p:sp>
        <p:nvSpPr>
          <p:cNvPr id="47110" name="Text Box 11">
            <a:extLst>
              <a:ext uri="{FF2B5EF4-FFF2-40B4-BE49-F238E27FC236}">
                <a16:creationId xmlns:a16="http://schemas.microsoft.com/office/drawing/2014/main" id="{4C1394DA-1B61-472F-BF78-EE5F7ADC3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25" y="6669088"/>
            <a:ext cx="777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>
                <a:solidFill>
                  <a:schemeClr val="accent2"/>
                </a:solidFill>
              </a:rPr>
              <a:t>BiologyGuy©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47111" name="Rectangle 12">
            <a:extLst>
              <a:ext uri="{FF2B5EF4-FFF2-40B4-BE49-F238E27FC236}">
                <a16:creationId xmlns:a16="http://schemas.microsoft.com/office/drawing/2014/main" id="{2A8FCC4B-5C74-4383-BAE5-616382002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0838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2" name="Text Box 9">
            <a:extLst>
              <a:ext uri="{FF2B5EF4-FFF2-40B4-BE49-F238E27FC236}">
                <a16:creationId xmlns:a16="http://schemas.microsoft.com/office/drawing/2014/main" id="{DDB93973-4DF7-4AC8-B7DB-874FBC3F4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638800"/>
            <a:ext cx="2268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Chromosome 8</a:t>
            </a:r>
          </a:p>
        </p:txBody>
      </p:sp>
      <p:pic>
        <p:nvPicPr>
          <p:cNvPr id="47113" name="Picture 14" descr="Fedor_Jeftichew_portrait.jpg">
            <a:extLst>
              <a:ext uri="{FF2B5EF4-FFF2-40B4-BE49-F238E27FC236}">
                <a16:creationId xmlns:a16="http://schemas.microsoft.com/office/drawing/2014/main" id="{2F41C168-81A2-47EC-9697-F9DCF83FD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2905125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15" descr="chromosome.jpg">
            <a:extLst>
              <a:ext uri="{FF2B5EF4-FFF2-40B4-BE49-F238E27FC236}">
                <a16:creationId xmlns:a16="http://schemas.microsoft.com/office/drawing/2014/main" id="{FEFB9EA0-715B-4A12-96CB-764664858C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19200"/>
            <a:ext cx="1447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5" name="Rectangle 16">
            <a:extLst>
              <a:ext uri="{FF2B5EF4-FFF2-40B4-BE49-F238E27FC236}">
                <a16:creationId xmlns:a16="http://schemas.microsoft.com/office/drawing/2014/main" id="{97ACFA89-3431-4B5D-B22D-0D62B54BF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752600"/>
            <a:ext cx="3810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7116" name="Rectangle 17">
            <a:extLst>
              <a:ext uri="{FF2B5EF4-FFF2-40B4-BE49-F238E27FC236}">
                <a16:creationId xmlns:a16="http://schemas.microsoft.com/office/drawing/2014/main" id="{6339D785-56D9-4A86-AB83-3C64C613D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752600"/>
            <a:ext cx="3810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7117" name="Rectangle 18">
            <a:extLst>
              <a:ext uri="{FF2B5EF4-FFF2-40B4-BE49-F238E27FC236}">
                <a16:creationId xmlns:a16="http://schemas.microsoft.com/office/drawing/2014/main" id="{FBCFB34C-0268-4ECD-8B31-14FFC8FA0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286000"/>
            <a:ext cx="381000" cy="457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7118" name="Rectangle 19">
            <a:extLst>
              <a:ext uri="{FF2B5EF4-FFF2-40B4-BE49-F238E27FC236}">
                <a16:creationId xmlns:a16="http://schemas.microsoft.com/office/drawing/2014/main" id="{F90D0242-7DA4-4999-8996-AA79AB680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86000"/>
            <a:ext cx="3810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7119" name="Rectangle 20">
            <a:extLst>
              <a:ext uri="{FF2B5EF4-FFF2-40B4-BE49-F238E27FC236}">
                <a16:creationId xmlns:a16="http://schemas.microsoft.com/office/drawing/2014/main" id="{F92DD429-09F1-4913-B67D-0E750ECD7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495800"/>
            <a:ext cx="381000" cy="3048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7120" name="Rectangle 21">
            <a:extLst>
              <a:ext uri="{FF2B5EF4-FFF2-40B4-BE49-F238E27FC236}">
                <a16:creationId xmlns:a16="http://schemas.microsoft.com/office/drawing/2014/main" id="{4B8FF4C6-43D3-4F70-8F1F-E2A268357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495800"/>
            <a:ext cx="381000" cy="3048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7121" name="Line 10">
            <a:extLst>
              <a:ext uri="{FF2B5EF4-FFF2-40B4-BE49-F238E27FC236}">
                <a16:creationId xmlns:a16="http://schemas.microsoft.com/office/drawing/2014/main" id="{6D15A677-9AA2-424F-BB6F-507F04FA8FF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81600" y="4876800"/>
            <a:ext cx="1143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2" name="Rectangle 3">
            <a:extLst>
              <a:ext uri="{FF2B5EF4-FFF2-40B4-BE49-F238E27FC236}">
                <a16:creationId xmlns:a16="http://schemas.microsoft.com/office/drawing/2014/main" id="{90498194-3965-4C17-812B-1FCA59AF2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>
            <a:extLst>
              <a:ext uri="{FF2B5EF4-FFF2-40B4-BE49-F238E27FC236}">
                <a16:creationId xmlns:a16="http://schemas.microsoft.com/office/drawing/2014/main" id="{88BA94EF-0F39-4521-AED4-D6369F277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55" name="Rectangle 4">
            <a:extLst>
              <a:ext uri="{FF2B5EF4-FFF2-40B4-BE49-F238E27FC236}">
                <a16:creationId xmlns:a16="http://schemas.microsoft.com/office/drawing/2014/main" id="{82B9F7DA-61B9-489A-9DF7-CC3D627B1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56" name="Rectangle 7">
            <a:extLst>
              <a:ext uri="{FF2B5EF4-FFF2-40B4-BE49-F238E27FC236}">
                <a16:creationId xmlns:a16="http://schemas.microsoft.com/office/drawing/2014/main" id="{59111DD2-BC2C-4154-997C-CC979D12E5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 u="sng"/>
              <a:t>Human </a:t>
            </a:r>
            <a:r>
              <a:rPr lang="en-US" altLang="en-US" b="1" u="sng">
                <a:solidFill>
                  <a:srgbClr val="C40F3E"/>
                </a:solidFill>
              </a:rPr>
              <a:t>Mutations</a:t>
            </a:r>
            <a:endParaRPr lang="en-US" altLang="en-US" b="1" u="sng"/>
          </a:p>
        </p:txBody>
      </p:sp>
      <p:sp>
        <p:nvSpPr>
          <p:cNvPr id="49157" name="Text Box 11">
            <a:extLst>
              <a:ext uri="{FF2B5EF4-FFF2-40B4-BE49-F238E27FC236}">
                <a16:creationId xmlns:a16="http://schemas.microsoft.com/office/drawing/2014/main" id="{3D5854AA-6774-4E1F-836F-06AA2E9B1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25" y="6669088"/>
            <a:ext cx="777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>
                <a:solidFill>
                  <a:schemeClr val="accent2"/>
                </a:solidFill>
              </a:rPr>
              <a:t>BiologyGuy©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pic>
        <p:nvPicPr>
          <p:cNvPr id="49158" name="Picture 13" descr="Fedor_Jeftichew_portrait.jpg">
            <a:extLst>
              <a:ext uri="{FF2B5EF4-FFF2-40B4-BE49-F238E27FC236}">
                <a16:creationId xmlns:a16="http://schemas.microsoft.com/office/drawing/2014/main" id="{3B23DB4E-A17C-458A-81B1-B61404F1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685925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1" descr="karyotype.jpg">
            <a:extLst>
              <a:ext uri="{FF2B5EF4-FFF2-40B4-BE49-F238E27FC236}">
                <a16:creationId xmlns:a16="http://schemas.microsoft.com/office/drawing/2014/main" id="{71CBAFC8-17D9-4906-8003-30839E5A2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39988"/>
            <a:ext cx="5572125" cy="42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Oval 2">
            <a:extLst>
              <a:ext uri="{FF2B5EF4-FFF2-40B4-BE49-F238E27FC236}">
                <a16:creationId xmlns:a16="http://schemas.microsoft.com/office/drawing/2014/main" id="{BF1807B2-A68A-4236-92C5-701A7BFE5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581400"/>
            <a:ext cx="838200" cy="838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9161" name="Rectangle 5">
            <a:extLst>
              <a:ext uri="{FF2B5EF4-FFF2-40B4-BE49-F238E27FC236}">
                <a16:creationId xmlns:a16="http://schemas.microsoft.com/office/drawing/2014/main" id="{3DAEAF89-33FB-4D33-B08C-88921E447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43000"/>
            <a:ext cx="3429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Chromosome 8 can be seen in a human Karyotype, along with the other 22 pairs of chromosomes.  In Hypertrichosis the DNA bases in chromosome 8 become rearranged.</a:t>
            </a:r>
          </a:p>
        </p:txBody>
      </p:sp>
      <p:sp>
        <p:nvSpPr>
          <p:cNvPr id="49162" name="Text Box 10">
            <a:extLst>
              <a:ext uri="{FF2B5EF4-FFF2-40B4-BE49-F238E27FC236}">
                <a16:creationId xmlns:a16="http://schemas.microsoft.com/office/drawing/2014/main" id="{68396809-6266-44B1-AE83-4F1245DAE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724400"/>
            <a:ext cx="35210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/>
              <a:t>Karyotype</a:t>
            </a:r>
            <a:r>
              <a:rPr lang="en-US" altLang="en-US" sz="2400"/>
              <a:t>: an organized profile of an organisms</a:t>
            </a:r>
            <a:r>
              <a:rPr lang="ja-JP" altLang="en-US" sz="2400"/>
              <a:t>’</a:t>
            </a:r>
            <a:r>
              <a:rPr lang="en-US" altLang="ja-JP" sz="2400"/>
              <a:t> chromosomes.</a:t>
            </a:r>
            <a:endParaRPr lang="en-US" altLang="en-US" sz="2400"/>
          </a:p>
        </p:txBody>
      </p:sp>
      <p:sp>
        <p:nvSpPr>
          <p:cNvPr id="49163" name="Rectangle 3">
            <a:extLst>
              <a:ext uri="{FF2B5EF4-FFF2-40B4-BE49-F238E27FC236}">
                <a16:creationId xmlns:a16="http://schemas.microsoft.com/office/drawing/2014/main" id="{3870BFBF-16E1-450C-8B66-2683B16F1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4" name="Rectangle 4">
            <a:extLst>
              <a:ext uri="{FF2B5EF4-FFF2-40B4-BE49-F238E27FC236}">
                <a16:creationId xmlns:a16="http://schemas.microsoft.com/office/drawing/2014/main" id="{E44D52EA-18FB-474E-ABD7-3AF9C1846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670560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>
            <a:extLst>
              <a:ext uri="{FF2B5EF4-FFF2-40B4-BE49-F238E27FC236}">
                <a16:creationId xmlns:a16="http://schemas.microsoft.com/office/drawing/2014/main" id="{0FAF74A1-E212-4371-9524-D1493C675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03" name="Rectangle 4">
            <a:extLst>
              <a:ext uri="{FF2B5EF4-FFF2-40B4-BE49-F238E27FC236}">
                <a16:creationId xmlns:a16="http://schemas.microsoft.com/office/drawing/2014/main" id="{F423F3A0-2905-4CD9-B543-D418C18FD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04" name="Rectangle 7">
            <a:extLst>
              <a:ext uri="{FF2B5EF4-FFF2-40B4-BE49-F238E27FC236}">
                <a16:creationId xmlns:a16="http://schemas.microsoft.com/office/drawing/2014/main" id="{B6DBE8C3-BB81-4139-A87E-3B6E17AC03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 u="sng"/>
              <a:t>How Do Mutations Happen?</a:t>
            </a:r>
          </a:p>
        </p:txBody>
      </p:sp>
      <p:sp>
        <p:nvSpPr>
          <p:cNvPr id="51205" name="Text Box 11">
            <a:extLst>
              <a:ext uri="{FF2B5EF4-FFF2-40B4-BE49-F238E27FC236}">
                <a16:creationId xmlns:a16="http://schemas.microsoft.com/office/drawing/2014/main" id="{B4470221-C43F-4899-95B3-EDACD2D2F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7400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06" name="Text Box 12">
            <a:extLst>
              <a:ext uri="{FF2B5EF4-FFF2-40B4-BE49-F238E27FC236}">
                <a16:creationId xmlns:a16="http://schemas.microsoft.com/office/drawing/2014/main" id="{6D22FC45-A46C-4551-909A-41EE860EA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181600"/>
            <a:ext cx="2819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Mistakes that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occur when a cell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copies itself.</a:t>
            </a:r>
          </a:p>
        </p:txBody>
      </p:sp>
      <p:sp>
        <p:nvSpPr>
          <p:cNvPr id="51207" name="Text Box 13">
            <a:extLst>
              <a:ext uri="{FF2B5EF4-FFF2-40B4-BE49-F238E27FC236}">
                <a16:creationId xmlns:a16="http://schemas.microsoft.com/office/drawing/2014/main" id="{84275BC9-AB44-44A9-B8BD-6B51E0B5E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371600"/>
            <a:ext cx="21320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U.V Light from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the sun.</a:t>
            </a:r>
          </a:p>
        </p:txBody>
      </p:sp>
      <p:sp>
        <p:nvSpPr>
          <p:cNvPr id="51208" name="Text Box 14">
            <a:extLst>
              <a:ext uri="{FF2B5EF4-FFF2-40B4-BE49-F238E27FC236}">
                <a16:creationId xmlns:a16="http://schemas.microsoft.com/office/drawing/2014/main" id="{65619BF8-7686-41D4-B773-081656E58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600200"/>
            <a:ext cx="3098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Radiation (nuclear)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Alpha, Beta, Gamma,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X-Rays.</a:t>
            </a:r>
          </a:p>
        </p:txBody>
      </p:sp>
      <p:sp>
        <p:nvSpPr>
          <p:cNvPr id="51209" name="Text Box 15">
            <a:extLst>
              <a:ext uri="{FF2B5EF4-FFF2-40B4-BE49-F238E27FC236}">
                <a16:creationId xmlns:a16="http://schemas.microsoft.com/office/drawing/2014/main" id="{C5CDFA6E-F9B2-49E5-82B0-E60190BE2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276600"/>
            <a:ext cx="2743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Chemicals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like those found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in cigarettes and in the  home.</a:t>
            </a:r>
          </a:p>
        </p:txBody>
      </p:sp>
      <p:pic>
        <p:nvPicPr>
          <p:cNvPr id="51210" name="Picture 20">
            <a:extLst>
              <a:ext uri="{FF2B5EF4-FFF2-40B4-BE49-F238E27FC236}">
                <a16:creationId xmlns:a16="http://schemas.microsoft.com/office/drawing/2014/main" id="{6FC6C0FA-FD71-435D-8866-42938D14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267200"/>
            <a:ext cx="1171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1" name="Text Box 21">
            <a:extLst>
              <a:ext uri="{FF2B5EF4-FFF2-40B4-BE49-F238E27FC236}">
                <a16:creationId xmlns:a16="http://schemas.microsoft.com/office/drawing/2014/main" id="{65953397-7A04-496B-9259-6323D776E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25" y="6669088"/>
            <a:ext cx="777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>
                <a:solidFill>
                  <a:schemeClr val="accent2"/>
                </a:solidFill>
              </a:rPr>
              <a:t>BiologyGuy©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51212" name="Rectangle 22">
            <a:extLst>
              <a:ext uri="{FF2B5EF4-FFF2-40B4-BE49-F238E27FC236}">
                <a16:creationId xmlns:a16="http://schemas.microsoft.com/office/drawing/2014/main" id="{E25BEE1B-C1DF-4745-8579-8CABE927C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0838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51213" name="Picture 1" descr="sun.jpg">
            <a:extLst>
              <a:ext uri="{FF2B5EF4-FFF2-40B4-BE49-F238E27FC236}">
                <a16:creationId xmlns:a16="http://schemas.microsoft.com/office/drawing/2014/main" id="{599DCDA3-1C7C-4E4F-B57B-C92F78901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12825"/>
            <a:ext cx="2090738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4" name="Picture 2" descr="radioactive.jpg">
            <a:extLst>
              <a:ext uri="{FF2B5EF4-FFF2-40B4-BE49-F238E27FC236}">
                <a16:creationId xmlns:a16="http://schemas.microsoft.com/office/drawing/2014/main" id="{7A726C72-9185-4C86-A16D-A75AE8CE65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14600"/>
            <a:ext cx="24114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5" name="Picture 3" descr="320px-USMC-07664.jpg">
            <a:extLst>
              <a:ext uri="{FF2B5EF4-FFF2-40B4-BE49-F238E27FC236}">
                <a16:creationId xmlns:a16="http://schemas.microsoft.com/office/drawing/2014/main" id="{4CA753F3-0C16-4B32-AE54-0FEE8BE7A9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00600"/>
            <a:ext cx="2743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6" name="Rectangle 3">
            <a:extLst>
              <a:ext uri="{FF2B5EF4-FFF2-40B4-BE49-F238E27FC236}">
                <a16:creationId xmlns:a16="http://schemas.microsoft.com/office/drawing/2014/main" id="{BA088581-C909-4AAB-B2E9-5CBA03614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>
            <a:extLst>
              <a:ext uri="{FF2B5EF4-FFF2-40B4-BE49-F238E27FC236}">
                <a16:creationId xmlns:a16="http://schemas.microsoft.com/office/drawing/2014/main" id="{4CA730C9-4955-408C-B81B-B2C134482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1" name="Rectangle 4">
            <a:extLst>
              <a:ext uri="{FF2B5EF4-FFF2-40B4-BE49-F238E27FC236}">
                <a16:creationId xmlns:a16="http://schemas.microsoft.com/office/drawing/2014/main" id="{B156C2C1-A599-4F3E-B9CB-345377CE2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2" name="Rectangle 5">
            <a:extLst>
              <a:ext uri="{FF2B5EF4-FFF2-40B4-BE49-F238E27FC236}">
                <a16:creationId xmlns:a16="http://schemas.microsoft.com/office/drawing/2014/main" id="{18D95557-0ADA-4C05-B8E6-C4C0B5AE2B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altLang="en-US" b="1" u="sng"/>
              <a:t>Do Mutations matter?</a:t>
            </a:r>
          </a:p>
        </p:txBody>
      </p:sp>
      <p:sp>
        <p:nvSpPr>
          <p:cNvPr id="53253" name="Text Box 15">
            <a:extLst>
              <a:ext uri="{FF2B5EF4-FFF2-40B4-BE49-F238E27FC236}">
                <a16:creationId xmlns:a16="http://schemas.microsoft.com/office/drawing/2014/main" id="{9E78B362-2FC3-4FC6-A6BC-1D99BB644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85800"/>
            <a:ext cx="58674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In the case of super heroes Mutations can be a good thing.  They may even result in the survival of one species over another.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But they can be harmful, they can result in Cancers, or the expression of harmful traits.  For example, a mutation that makes an animal a brighter color can make the animal easier for predators to find.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Sometimes the body</a:t>
            </a:r>
            <a:r>
              <a:rPr lang="ja-JP" altLang="en-US" sz="2400"/>
              <a:t>’</a:t>
            </a:r>
            <a:r>
              <a:rPr lang="en-US" altLang="ja-JP" sz="2400"/>
              <a:t>s cells produce proteins which repair mutations.  But not all mutations are repaired.  If it occurs in a sex cell these mutations could then be passed on to other generations. </a:t>
            </a:r>
            <a:endParaRPr lang="en-US" altLang="en-US" sz="2400"/>
          </a:p>
        </p:txBody>
      </p:sp>
      <p:sp>
        <p:nvSpPr>
          <p:cNvPr id="53254" name="Text Box 17">
            <a:extLst>
              <a:ext uri="{FF2B5EF4-FFF2-40B4-BE49-F238E27FC236}">
                <a16:creationId xmlns:a16="http://schemas.microsoft.com/office/drawing/2014/main" id="{5B3AA5F1-AC76-48F3-88ED-D6FE07D82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25" y="6669088"/>
            <a:ext cx="777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>
                <a:solidFill>
                  <a:schemeClr val="accent2"/>
                </a:solidFill>
              </a:rPr>
              <a:t>BiologyGuy©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53255" name="Rectangle 18">
            <a:extLst>
              <a:ext uri="{FF2B5EF4-FFF2-40B4-BE49-F238E27FC236}">
                <a16:creationId xmlns:a16="http://schemas.microsoft.com/office/drawing/2014/main" id="{11AD4356-1480-4829-B5FE-803851A97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0838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53256" name="Picture 1" descr="kablam_Super_Hero_-_Flame.png">
            <a:extLst>
              <a:ext uri="{FF2B5EF4-FFF2-40B4-BE49-F238E27FC236}">
                <a16:creationId xmlns:a16="http://schemas.microsoft.com/office/drawing/2014/main" id="{6E696C92-8E6D-4BF3-A5DB-371229A6E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1447800"/>
            <a:ext cx="31416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Rectangle 3">
            <a:extLst>
              <a:ext uri="{FF2B5EF4-FFF2-40B4-BE49-F238E27FC236}">
                <a16:creationId xmlns:a16="http://schemas.microsoft.com/office/drawing/2014/main" id="{06B9C5DA-8270-42D1-BD3C-B0416DC2F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38F7444F-31D8-44BC-A13C-BB0E824428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u="sng"/>
              <a:t>Mitosis:</a:t>
            </a:r>
            <a:endParaRPr lang="en-US" altLang="en-US"/>
          </a:p>
        </p:txBody>
      </p:sp>
      <p:sp>
        <p:nvSpPr>
          <p:cNvPr id="5123" name="Rectangle 4">
            <a:extLst>
              <a:ext uri="{FF2B5EF4-FFF2-40B4-BE49-F238E27FC236}">
                <a16:creationId xmlns:a16="http://schemas.microsoft.com/office/drawing/2014/main" id="{B3375890-A488-4784-B7CA-F9375D1C3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52C814B8-2975-499A-9806-6023945C7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5" name="Rectangle 6">
            <a:extLst>
              <a:ext uri="{FF2B5EF4-FFF2-40B4-BE49-F238E27FC236}">
                <a16:creationId xmlns:a16="http://schemas.microsoft.com/office/drawing/2014/main" id="{A1692356-8D9C-49FA-B8B1-39EE3EB45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6" name="Rectangle 7">
            <a:extLst>
              <a:ext uri="{FF2B5EF4-FFF2-40B4-BE49-F238E27FC236}">
                <a16:creationId xmlns:a16="http://schemas.microsoft.com/office/drawing/2014/main" id="{F4C088B7-A345-441F-B2CB-E8901A706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7" name="Text Box 8">
            <a:extLst>
              <a:ext uri="{FF2B5EF4-FFF2-40B4-BE49-F238E27FC236}">
                <a16:creationId xmlns:a16="http://schemas.microsoft.com/office/drawing/2014/main" id="{03D3A77E-333A-4D95-87FF-02AD5B8A8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8321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When we grow we are basically getting more cells. These cells are made by mitosis.  </a:t>
            </a:r>
          </a:p>
        </p:txBody>
      </p:sp>
      <p:pic>
        <p:nvPicPr>
          <p:cNvPr id="5128" name="Picture 20">
            <a:extLst>
              <a:ext uri="{FF2B5EF4-FFF2-40B4-BE49-F238E27FC236}">
                <a16:creationId xmlns:a16="http://schemas.microsoft.com/office/drawing/2014/main" id="{EDA4DDE4-1A40-40AA-811C-A3DD69D04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2057400"/>
            <a:ext cx="43021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24">
            <a:extLst>
              <a:ext uri="{FF2B5EF4-FFF2-40B4-BE49-F238E27FC236}">
                <a16:creationId xmlns:a16="http://schemas.microsoft.com/office/drawing/2014/main" id="{63FE10ED-D40B-4CED-B9FB-CC379730D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525" y="5305425"/>
            <a:ext cx="27082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This picture shows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Cells undergoing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Different stages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Mitosis. </a:t>
            </a:r>
          </a:p>
        </p:txBody>
      </p:sp>
      <p:sp>
        <p:nvSpPr>
          <p:cNvPr id="5130" name="Text Box 33">
            <a:extLst>
              <a:ext uri="{FF2B5EF4-FFF2-40B4-BE49-F238E27FC236}">
                <a16:creationId xmlns:a16="http://schemas.microsoft.com/office/drawing/2014/main" id="{4C32257B-9180-4133-A551-A90B62E6D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25" y="6669088"/>
            <a:ext cx="777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>
                <a:solidFill>
                  <a:schemeClr val="accent2"/>
                </a:solidFill>
              </a:rPr>
              <a:t>BiologyGuy©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5131" name="Rounded Rectangle 3">
            <a:extLst>
              <a:ext uri="{FF2B5EF4-FFF2-40B4-BE49-F238E27FC236}">
                <a16:creationId xmlns:a16="http://schemas.microsoft.com/office/drawing/2014/main" id="{C7FC2A84-8A8C-410C-84A0-AFEA34A74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67000"/>
            <a:ext cx="4191000" cy="3962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5132" name="Picture 2" descr="mitosis1.png">
            <a:extLst>
              <a:ext uri="{FF2B5EF4-FFF2-40B4-BE49-F238E27FC236}">
                <a16:creationId xmlns:a16="http://schemas.microsoft.com/office/drawing/2014/main" id="{A45E97A3-6240-48DA-B656-FE7BB73BC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31"/>
          <a:stretch>
            <a:fillRect/>
          </a:stretch>
        </p:blipFill>
        <p:spPr bwMode="auto">
          <a:xfrm>
            <a:off x="457200" y="2743200"/>
            <a:ext cx="1166813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25" descr="mitosis1.png">
            <a:extLst>
              <a:ext uri="{FF2B5EF4-FFF2-40B4-BE49-F238E27FC236}">
                <a16:creationId xmlns:a16="http://schemas.microsoft.com/office/drawing/2014/main" id="{22A0EB8B-A2F4-4011-919F-510041D09E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7"/>
          <a:stretch>
            <a:fillRect/>
          </a:stretch>
        </p:blipFill>
        <p:spPr bwMode="auto">
          <a:xfrm>
            <a:off x="-76200" y="3886200"/>
            <a:ext cx="20955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26" descr="mitosis1.png">
            <a:extLst>
              <a:ext uri="{FF2B5EF4-FFF2-40B4-BE49-F238E27FC236}">
                <a16:creationId xmlns:a16="http://schemas.microsoft.com/office/drawing/2014/main" id="{F4E7ACE8-C8DF-4D72-B67D-C305D37EDE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4" r="74242"/>
          <a:stretch>
            <a:fillRect/>
          </a:stretch>
        </p:blipFill>
        <p:spPr bwMode="auto">
          <a:xfrm>
            <a:off x="1828800" y="2667000"/>
            <a:ext cx="112077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27" descr="mitosis1.png">
            <a:extLst>
              <a:ext uri="{FF2B5EF4-FFF2-40B4-BE49-F238E27FC236}">
                <a16:creationId xmlns:a16="http://schemas.microsoft.com/office/drawing/2014/main" id="{F13C6B83-B078-44ED-B8C4-9EDC36F080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5" r="59300"/>
          <a:stretch>
            <a:fillRect/>
          </a:stretch>
        </p:blipFill>
        <p:spPr bwMode="auto">
          <a:xfrm>
            <a:off x="2819400" y="3276600"/>
            <a:ext cx="1344613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28" descr="mitosis1.png">
            <a:extLst>
              <a:ext uri="{FF2B5EF4-FFF2-40B4-BE49-F238E27FC236}">
                <a16:creationId xmlns:a16="http://schemas.microsoft.com/office/drawing/2014/main" id="{25385B80-E41C-4F2D-A9D1-272CC3A4A1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3" r="40974"/>
          <a:stretch>
            <a:fillRect/>
          </a:stretch>
        </p:blipFill>
        <p:spPr bwMode="auto">
          <a:xfrm>
            <a:off x="2438400" y="4724400"/>
            <a:ext cx="1681163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29" descr="mitosis1.png">
            <a:extLst>
              <a:ext uri="{FF2B5EF4-FFF2-40B4-BE49-F238E27FC236}">
                <a16:creationId xmlns:a16="http://schemas.microsoft.com/office/drawing/2014/main" id="{1DC466E9-B307-443C-8042-50D1E57DDB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9" r="22235"/>
          <a:stretch>
            <a:fillRect/>
          </a:stretch>
        </p:blipFill>
        <p:spPr bwMode="auto">
          <a:xfrm>
            <a:off x="685800" y="5257800"/>
            <a:ext cx="1792288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TextBox 4">
            <a:extLst>
              <a:ext uri="{FF2B5EF4-FFF2-40B4-BE49-F238E27FC236}">
                <a16:creationId xmlns:a16="http://schemas.microsoft.com/office/drawing/2014/main" id="{683CBFB3-0CD5-459F-82BB-53C581915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67000"/>
            <a:ext cx="1706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Parent Cell</a:t>
            </a:r>
          </a:p>
        </p:txBody>
      </p:sp>
      <p:sp>
        <p:nvSpPr>
          <p:cNvPr id="5139" name="TextBox 32">
            <a:extLst>
              <a:ext uri="{FF2B5EF4-FFF2-40B4-BE49-F238E27FC236}">
                <a16:creationId xmlns:a16="http://schemas.microsoft.com/office/drawing/2014/main" id="{8A13DB28-926F-48E8-AC89-A42696414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53000"/>
            <a:ext cx="2357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2 daughter cells</a:t>
            </a:r>
          </a:p>
        </p:txBody>
      </p:sp>
      <p:cxnSp>
        <p:nvCxnSpPr>
          <p:cNvPr id="5140" name="Straight Arrow Connector 6">
            <a:extLst>
              <a:ext uri="{FF2B5EF4-FFF2-40B4-BE49-F238E27FC236}">
                <a16:creationId xmlns:a16="http://schemas.microsoft.com/office/drawing/2014/main" id="{70CC4287-29A8-4331-A433-DF5D81D7E638}"/>
              </a:ext>
            </a:extLst>
          </p:cNvPr>
          <p:cNvCxnSpPr>
            <a:cxnSpLocks noChangeShapeType="1"/>
            <a:stCxn id="5132" idx="3"/>
          </p:cNvCxnSpPr>
          <p:nvPr/>
        </p:nvCxnSpPr>
        <p:spPr bwMode="auto">
          <a:xfrm>
            <a:off x="1624013" y="3422650"/>
            <a:ext cx="280987" cy="63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1" name="Straight Arrow Connector 36">
            <a:extLst>
              <a:ext uri="{FF2B5EF4-FFF2-40B4-BE49-F238E27FC236}">
                <a16:creationId xmlns:a16="http://schemas.microsoft.com/office/drawing/2014/main" id="{50EF3985-B383-4746-8725-58A92075C8F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19400" y="3581400"/>
            <a:ext cx="22860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2" name="Straight Arrow Connector 38">
            <a:extLst>
              <a:ext uri="{FF2B5EF4-FFF2-40B4-BE49-F238E27FC236}">
                <a16:creationId xmlns:a16="http://schemas.microsoft.com/office/drawing/2014/main" id="{CCEF2504-98B3-40DE-A7C0-95E9A3D4BBB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429000" y="4495800"/>
            <a:ext cx="152400" cy="3048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3" name="Straight Arrow Connector 40">
            <a:extLst>
              <a:ext uri="{FF2B5EF4-FFF2-40B4-BE49-F238E27FC236}">
                <a16:creationId xmlns:a16="http://schemas.microsoft.com/office/drawing/2014/main" id="{6CFB7212-C633-477C-B80D-93FA23DFDEA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286000" y="5791200"/>
            <a:ext cx="38100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4" name="Straight Arrow Connector 42">
            <a:extLst>
              <a:ext uri="{FF2B5EF4-FFF2-40B4-BE49-F238E27FC236}">
                <a16:creationId xmlns:a16="http://schemas.microsoft.com/office/drawing/2014/main" id="{B407B367-6066-4159-83DE-DFCBECA98E53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85800" y="5486400"/>
            <a:ext cx="228600" cy="3810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FAAC8689-88C2-464F-BA91-C1C5BA7B0E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u="sng"/>
              <a:t>Mitosis:</a:t>
            </a:r>
            <a:endParaRPr lang="en-US" altLang="en-US"/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342D32D3-6F9F-441F-8BB9-F32001FBA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2" name="Rectangle 6">
            <a:extLst>
              <a:ext uri="{FF2B5EF4-FFF2-40B4-BE49-F238E27FC236}">
                <a16:creationId xmlns:a16="http://schemas.microsoft.com/office/drawing/2014/main" id="{6C526624-7E9C-4011-983E-A8E3E34B8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3" name="Rectangle 7">
            <a:extLst>
              <a:ext uri="{FF2B5EF4-FFF2-40B4-BE49-F238E27FC236}">
                <a16:creationId xmlns:a16="http://schemas.microsoft.com/office/drawing/2014/main" id="{C261DF5D-7AD2-4D68-B805-4BC327315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4" name="Text Box 23">
            <a:extLst>
              <a:ext uri="{FF2B5EF4-FFF2-40B4-BE49-F238E27FC236}">
                <a16:creationId xmlns:a16="http://schemas.microsoft.com/office/drawing/2014/main" id="{F6D2EFF5-8C09-4BD6-AF44-1F67A6B8F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124200"/>
            <a:ext cx="25304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Here are the basic steps in Mitosis. The process starts with a parent cell and produces 2 daughter cells.</a:t>
            </a:r>
          </a:p>
        </p:txBody>
      </p:sp>
      <p:sp>
        <p:nvSpPr>
          <p:cNvPr id="7175" name="Text Box 27">
            <a:extLst>
              <a:ext uri="{FF2B5EF4-FFF2-40B4-BE49-F238E27FC236}">
                <a16:creationId xmlns:a16="http://schemas.microsoft.com/office/drawing/2014/main" id="{85FF25BC-78CC-4A2A-BF0F-492A21EEF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25" y="6669088"/>
            <a:ext cx="777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>
                <a:solidFill>
                  <a:schemeClr val="accent2"/>
                </a:solidFill>
              </a:rPr>
              <a:t>BiologyGuy©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7176" name="Rectangle 28">
            <a:extLst>
              <a:ext uri="{FF2B5EF4-FFF2-40B4-BE49-F238E27FC236}">
                <a16:creationId xmlns:a16="http://schemas.microsoft.com/office/drawing/2014/main" id="{A3A736EA-A532-457D-8F69-BC175352D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0838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7" name="Text Box 29">
            <a:extLst>
              <a:ext uri="{FF2B5EF4-FFF2-40B4-BE49-F238E27FC236}">
                <a16:creationId xmlns:a16="http://schemas.microsoft.com/office/drawing/2014/main" id="{F5B95DB5-7FA7-4DD8-99D9-1048F4D4A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475" y="6669088"/>
            <a:ext cx="777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>
                <a:solidFill>
                  <a:schemeClr val="accent2"/>
                </a:solidFill>
              </a:rPr>
              <a:t>BiologyGuy©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7178" name="Rounded Rectangle 13">
            <a:extLst>
              <a:ext uri="{FF2B5EF4-FFF2-40B4-BE49-F238E27FC236}">
                <a16:creationId xmlns:a16="http://schemas.microsoft.com/office/drawing/2014/main" id="{7A063DDD-26C9-4EC9-B91D-3B6FFFAF5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066800"/>
            <a:ext cx="6172200" cy="556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7179" name="Picture 14" descr="mitosis1.png">
            <a:extLst>
              <a:ext uri="{FF2B5EF4-FFF2-40B4-BE49-F238E27FC236}">
                <a16:creationId xmlns:a16="http://schemas.microsoft.com/office/drawing/2014/main" id="{13D2B4DD-3764-464B-8B8A-7E2E5E1D0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31"/>
          <a:stretch>
            <a:fillRect/>
          </a:stretch>
        </p:blipFill>
        <p:spPr bwMode="auto">
          <a:xfrm>
            <a:off x="304800" y="914400"/>
            <a:ext cx="17780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5" descr="mitosis1.png">
            <a:extLst>
              <a:ext uri="{FF2B5EF4-FFF2-40B4-BE49-F238E27FC236}">
                <a16:creationId xmlns:a16="http://schemas.microsoft.com/office/drawing/2014/main" id="{EC7E5F6A-F2BB-45DF-9E26-0F7B37101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7"/>
          <a:stretch>
            <a:fillRect/>
          </a:stretch>
        </p:blipFill>
        <p:spPr bwMode="auto">
          <a:xfrm>
            <a:off x="-76200" y="3038475"/>
            <a:ext cx="3189288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6" descr="mitosis1.png">
            <a:extLst>
              <a:ext uri="{FF2B5EF4-FFF2-40B4-BE49-F238E27FC236}">
                <a16:creationId xmlns:a16="http://schemas.microsoft.com/office/drawing/2014/main" id="{6586D5EB-902D-4A43-AE3D-620E77E83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4" r="74242"/>
          <a:stretch>
            <a:fillRect/>
          </a:stretch>
        </p:blipFill>
        <p:spPr bwMode="auto">
          <a:xfrm>
            <a:off x="2362200" y="762000"/>
            <a:ext cx="1706563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7" descr="mitosis1.png">
            <a:extLst>
              <a:ext uri="{FF2B5EF4-FFF2-40B4-BE49-F238E27FC236}">
                <a16:creationId xmlns:a16="http://schemas.microsoft.com/office/drawing/2014/main" id="{C27BDF2C-1F93-4935-A11B-E967DBA4C3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5" r="59300"/>
          <a:stretch>
            <a:fillRect/>
          </a:stretch>
        </p:blipFill>
        <p:spPr bwMode="auto">
          <a:xfrm>
            <a:off x="4038600" y="1600200"/>
            <a:ext cx="20478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8" descr="mitosis1.png">
            <a:extLst>
              <a:ext uri="{FF2B5EF4-FFF2-40B4-BE49-F238E27FC236}">
                <a16:creationId xmlns:a16="http://schemas.microsoft.com/office/drawing/2014/main" id="{4C29469A-AA27-4FEA-9908-8540C43DA2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3" r="40974"/>
          <a:stretch>
            <a:fillRect/>
          </a:stretch>
        </p:blipFill>
        <p:spPr bwMode="auto">
          <a:xfrm>
            <a:off x="3810000" y="3810000"/>
            <a:ext cx="25590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9" descr="mitosis1.png">
            <a:extLst>
              <a:ext uri="{FF2B5EF4-FFF2-40B4-BE49-F238E27FC236}">
                <a16:creationId xmlns:a16="http://schemas.microsoft.com/office/drawing/2014/main" id="{593F1B5C-7DFE-44E1-842F-E36F182A9E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9" r="22235"/>
          <a:stretch>
            <a:fillRect/>
          </a:stretch>
        </p:blipFill>
        <p:spPr bwMode="auto">
          <a:xfrm>
            <a:off x="1219200" y="4648200"/>
            <a:ext cx="2728913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TextBox 20">
            <a:extLst>
              <a:ext uri="{FF2B5EF4-FFF2-40B4-BE49-F238E27FC236}">
                <a16:creationId xmlns:a16="http://schemas.microsoft.com/office/drawing/2014/main" id="{82FA4E82-56B8-4456-9B04-5F6FD18AA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192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Parent Cell</a:t>
            </a:r>
          </a:p>
        </p:txBody>
      </p:sp>
      <p:cxnSp>
        <p:nvCxnSpPr>
          <p:cNvPr id="7186" name="Straight Arrow Connector 22">
            <a:extLst>
              <a:ext uri="{FF2B5EF4-FFF2-40B4-BE49-F238E27FC236}">
                <a16:creationId xmlns:a16="http://schemas.microsoft.com/office/drawing/2014/main" id="{1DA263D9-D665-4227-BCC4-06037314E8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81200" y="1905000"/>
            <a:ext cx="508000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7" name="Straight Arrow Connector 23">
            <a:extLst>
              <a:ext uri="{FF2B5EF4-FFF2-40B4-BE49-F238E27FC236}">
                <a16:creationId xmlns:a16="http://schemas.microsoft.com/office/drawing/2014/main" id="{547E7E10-9E03-4280-BDA6-56C9B1F14A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38600" y="1981200"/>
            <a:ext cx="22860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8" name="Straight Arrow Connector 24">
            <a:extLst>
              <a:ext uri="{FF2B5EF4-FFF2-40B4-BE49-F238E27FC236}">
                <a16:creationId xmlns:a16="http://schemas.microsoft.com/office/drawing/2014/main" id="{9EE44AB1-12F9-44E2-9A72-4EF034891F3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181600" y="3581400"/>
            <a:ext cx="76200" cy="3810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9" name="Straight Arrow Connector 25">
            <a:extLst>
              <a:ext uri="{FF2B5EF4-FFF2-40B4-BE49-F238E27FC236}">
                <a16:creationId xmlns:a16="http://schemas.microsoft.com/office/drawing/2014/main" id="{2946B458-DA6E-42D9-B920-80D8119FA56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10000" y="5562600"/>
            <a:ext cx="38100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0" name="Straight Arrow Connector 26">
            <a:extLst>
              <a:ext uri="{FF2B5EF4-FFF2-40B4-BE49-F238E27FC236}">
                <a16:creationId xmlns:a16="http://schemas.microsoft.com/office/drawing/2014/main" id="{D0DA2519-1CAA-46C3-BE85-FD86D65576E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143000" y="5257800"/>
            <a:ext cx="228600" cy="3810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91" name="TextBox 130047">
            <a:extLst>
              <a:ext uri="{FF2B5EF4-FFF2-40B4-BE49-F238E27FC236}">
                <a16:creationId xmlns:a16="http://schemas.microsoft.com/office/drawing/2014/main" id="{6D3AA068-78FA-44A1-9BAE-3B75F534B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990600"/>
            <a:ext cx="160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PROPHASE</a:t>
            </a:r>
          </a:p>
        </p:txBody>
      </p:sp>
      <p:sp>
        <p:nvSpPr>
          <p:cNvPr id="7192" name="TextBox 42">
            <a:extLst>
              <a:ext uri="{FF2B5EF4-FFF2-40B4-BE49-F238E27FC236}">
                <a16:creationId xmlns:a16="http://schemas.microsoft.com/office/drawing/2014/main" id="{60AA6052-F7FC-4BDF-BB19-B7AD15DCF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676400"/>
            <a:ext cx="1776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METAPHASE</a:t>
            </a:r>
          </a:p>
        </p:txBody>
      </p:sp>
      <p:sp>
        <p:nvSpPr>
          <p:cNvPr id="7193" name="TextBox 43">
            <a:extLst>
              <a:ext uri="{FF2B5EF4-FFF2-40B4-BE49-F238E27FC236}">
                <a16:creationId xmlns:a16="http://schemas.microsoft.com/office/drawing/2014/main" id="{1E53B8EF-E78D-4C2A-A1F8-EB4121747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038600"/>
            <a:ext cx="1624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ANAPHASE</a:t>
            </a:r>
          </a:p>
        </p:txBody>
      </p:sp>
      <p:sp>
        <p:nvSpPr>
          <p:cNvPr id="7194" name="TextBox 44">
            <a:extLst>
              <a:ext uri="{FF2B5EF4-FFF2-40B4-BE49-F238E27FC236}">
                <a16:creationId xmlns:a16="http://schemas.microsoft.com/office/drawing/2014/main" id="{9FFA4F8F-B20A-4E30-9AC0-4F3EE5CFA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800600"/>
            <a:ext cx="175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TELOPHASE</a:t>
            </a:r>
          </a:p>
        </p:txBody>
      </p:sp>
      <p:sp>
        <p:nvSpPr>
          <p:cNvPr id="7195" name="TextBox 45">
            <a:extLst>
              <a:ext uri="{FF2B5EF4-FFF2-40B4-BE49-F238E27FC236}">
                <a16:creationId xmlns:a16="http://schemas.microsoft.com/office/drawing/2014/main" id="{26D77197-F483-493B-A794-AF30C2657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048000"/>
            <a:ext cx="1919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CYTOKINESIS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4821D7BF-E1E7-46B9-A598-B4DF4A2169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u="sng"/>
              <a:t>What Is Found In a Cell?</a:t>
            </a:r>
            <a:endParaRPr lang="en-US" altLang="en-US"/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1D2BFD30-BD61-4D0D-AD18-A9BAF58D3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0" name="Rectangle 5">
            <a:extLst>
              <a:ext uri="{FF2B5EF4-FFF2-40B4-BE49-F238E27FC236}">
                <a16:creationId xmlns:a16="http://schemas.microsoft.com/office/drawing/2014/main" id="{E2926EB9-447A-48BB-9B0D-DD4AAF17F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1" name="Rectangle 6">
            <a:extLst>
              <a:ext uri="{FF2B5EF4-FFF2-40B4-BE49-F238E27FC236}">
                <a16:creationId xmlns:a16="http://schemas.microsoft.com/office/drawing/2014/main" id="{9DFF3015-F042-4113-8075-D05C20347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2" name="Rectangle 7">
            <a:extLst>
              <a:ext uri="{FF2B5EF4-FFF2-40B4-BE49-F238E27FC236}">
                <a16:creationId xmlns:a16="http://schemas.microsoft.com/office/drawing/2014/main" id="{DBE65E74-DA9E-43F5-BC74-05F7BE7C7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3" name="Text Box 8">
            <a:extLst>
              <a:ext uri="{FF2B5EF4-FFF2-40B4-BE49-F238E27FC236}">
                <a16:creationId xmlns:a16="http://schemas.microsoft.com/office/drawing/2014/main" id="{C3E20BFB-0548-4F44-BAEA-5FC31F685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8321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Cells are made up of many structures, many of these will be covered in another unit on cells. What we need to focus on is the NUCLEUS.  </a:t>
            </a:r>
          </a:p>
        </p:txBody>
      </p:sp>
      <p:sp>
        <p:nvSpPr>
          <p:cNvPr id="9224" name="Text Box 28">
            <a:extLst>
              <a:ext uri="{FF2B5EF4-FFF2-40B4-BE49-F238E27FC236}">
                <a16:creationId xmlns:a16="http://schemas.microsoft.com/office/drawing/2014/main" id="{3316DD2F-A9B0-4170-9318-F52984DE7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4762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9225" name="Text Box 29">
            <a:extLst>
              <a:ext uri="{FF2B5EF4-FFF2-40B4-BE49-F238E27FC236}">
                <a16:creationId xmlns:a16="http://schemas.microsoft.com/office/drawing/2014/main" id="{045616AB-C8EF-4106-AA70-D25DD48EB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25" y="6669088"/>
            <a:ext cx="777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>
                <a:solidFill>
                  <a:schemeClr val="accent2"/>
                </a:solidFill>
              </a:rPr>
              <a:t>BiologyGuy©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226" name="TextBox 29">
            <a:extLst>
              <a:ext uri="{FF2B5EF4-FFF2-40B4-BE49-F238E27FC236}">
                <a16:creationId xmlns:a16="http://schemas.microsoft.com/office/drawing/2014/main" id="{73DDE4A7-AE89-4805-AE26-D70AAFAC1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90800"/>
            <a:ext cx="1600200" cy="1323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>
                <a:latin typeface="Calibri" panose="020F0502020204030204" pitchFamily="34" charset="0"/>
              </a:rPr>
              <a:t>RIBOSOME: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Site where proteins are made</a:t>
            </a:r>
          </a:p>
        </p:txBody>
      </p:sp>
      <p:sp>
        <p:nvSpPr>
          <p:cNvPr id="9227" name="TextBox 31">
            <a:extLst>
              <a:ext uri="{FF2B5EF4-FFF2-40B4-BE49-F238E27FC236}">
                <a16:creationId xmlns:a16="http://schemas.microsoft.com/office/drawing/2014/main" id="{4C9F72C8-BC4B-444D-AF77-4CFE477B1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876800"/>
            <a:ext cx="2255838" cy="15700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latin typeface="Calibri" panose="020F0502020204030204" pitchFamily="34" charset="0"/>
              </a:rPr>
              <a:t>NUCLEUS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Contains DNA, controls cells activity</a:t>
            </a:r>
          </a:p>
        </p:txBody>
      </p:sp>
      <p:sp>
        <p:nvSpPr>
          <p:cNvPr id="9228" name="TextBox 32">
            <a:extLst>
              <a:ext uri="{FF2B5EF4-FFF2-40B4-BE49-F238E27FC236}">
                <a16:creationId xmlns:a16="http://schemas.microsoft.com/office/drawing/2014/main" id="{ECAE933A-E8E9-48D8-A74B-1E192DB5F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981200"/>
            <a:ext cx="2133600" cy="1631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>
                <a:latin typeface="Calibri" panose="020F0502020204030204" pitchFamily="34" charset="0"/>
              </a:rPr>
              <a:t>CYTOPLASM: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Gel like fluid, inside the cell, allows movement of organelles</a:t>
            </a:r>
          </a:p>
        </p:txBody>
      </p:sp>
      <p:sp>
        <p:nvSpPr>
          <p:cNvPr id="9229" name="TextBox 34">
            <a:extLst>
              <a:ext uri="{FF2B5EF4-FFF2-40B4-BE49-F238E27FC236}">
                <a16:creationId xmlns:a16="http://schemas.microsoft.com/office/drawing/2014/main" id="{CF3E8708-3867-49A1-BB22-4CCC276B8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029200"/>
            <a:ext cx="2209800" cy="1631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>
                <a:latin typeface="Calibri" panose="020F0502020204030204" pitchFamily="34" charset="0"/>
              </a:rPr>
              <a:t>CELL MEMBRANE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Surrounds the cell. Controls what enters and leaves the cell. 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2FBC090-5605-4727-B9FC-3D9576940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3725" y="2374900"/>
            <a:ext cx="3176588" cy="3360738"/>
          </a:xfrm>
          <a:prstGeom prst="ellipse">
            <a:avLst/>
          </a:prstGeom>
          <a:solidFill>
            <a:srgbClr val="FF660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06A6817-81DC-4064-BBBD-07A942E12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900" y="2441575"/>
            <a:ext cx="2762250" cy="2813050"/>
          </a:xfrm>
          <a:prstGeom prst="ellipse">
            <a:avLst/>
          </a:prstGeom>
          <a:solidFill>
            <a:srgbClr val="FF9791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01BB927D-F742-4BAE-B475-5102ED9DA616}"/>
              </a:ext>
            </a:extLst>
          </p:cNvPr>
          <p:cNvSpPr>
            <a:spLocks/>
          </p:cNvSpPr>
          <p:nvPr/>
        </p:nvSpPr>
        <p:spPr bwMode="auto">
          <a:xfrm>
            <a:off x="4151313" y="4273550"/>
            <a:ext cx="1376362" cy="774700"/>
          </a:xfrm>
          <a:custGeom>
            <a:avLst/>
            <a:gdLst>
              <a:gd name="T0" fmla="*/ 70898 w 788178"/>
              <a:gd name="T1" fmla="*/ 68357 h 436192"/>
              <a:gd name="T2" fmla="*/ 70898 w 788178"/>
              <a:gd name="T3" fmla="*/ 68357 h 436192"/>
              <a:gd name="T4" fmla="*/ 227702 w 788178"/>
              <a:gd name="T5" fmla="*/ 182282 h 436192"/>
              <a:gd name="T6" fmla="*/ 317304 w 788178"/>
              <a:gd name="T7" fmla="*/ 205068 h 436192"/>
              <a:gd name="T8" fmla="*/ 384505 w 788178"/>
              <a:gd name="T9" fmla="*/ 227853 h 436192"/>
              <a:gd name="T10" fmla="*/ 429305 w 788178"/>
              <a:gd name="T11" fmla="*/ 296208 h 436192"/>
              <a:gd name="T12" fmla="*/ 563708 w 788178"/>
              <a:gd name="T13" fmla="*/ 341780 h 436192"/>
              <a:gd name="T14" fmla="*/ 966917 w 788178"/>
              <a:gd name="T15" fmla="*/ 273423 h 436192"/>
              <a:gd name="T16" fmla="*/ 1101319 w 788178"/>
              <a:gd name="T17" fmla="*/ 182282 h 436192"/>
              <a:gd name="T18" fmla="*/ 1123720 w 788178"/>
              <a:gd name="T19" fmla="*/ 113927 h 436192"/>
              <a:gd name="T20" fmla="*/ 1280522 w 788178"/>
              <a:gd name="T21" fmla="*/ 45570 h 436192"/>
              <a:gd name="T22" fmla="*/ 1347723 w 788178"/>
              <a:gd name="T23" fmla="*/ 0 h 436192"/>
              <a:gd name="T24" fmla="*/ 1347723 w 788178"/>
              <a:gd name="T25" fmla="*/ 205068 h 436192"/>
              <a:gd name="T26" fmla="*/ 1280522 w 788178"/>
              <a:gd name="T27" fmla="*/ 227853 h 436192"/>
              <a:gd name="T28" fmla="*/ 1168521 w 788178"/>
              <a:gd name="T29" fmla="*/ 250638 h 436192"/>
              <a:gd name="T30" fmla="*/ 966917 w 788178"/>
              <a:gd name="T31" fmla="*/ 296208 h 436192"/>
              <a:gd name="T32" fmla="*/ 742912 w 788178"/>
              <a:gd name="T33" fmla="*/ 387350 h 436192"/>
              <a:gd name="T34" fmla="*/ 675711 w 788178"/>
              <a:gd name="T35" fmla="*/ 410135 h 436192"/>
              <a:gd name="T36" fmla="*/ 608510 w 788178"/>
              <a:gd name="T37" fmla="*/ 432920 h 436192"/>
              <a:gd name="T38" fmla="*/ 451706 w 788178"/>
              <a:gd name="T39" fmla="*/ 455707 h 436192"/>
              <a:gd name="T40" fmla="*/ 272504 w 788178"/>
              <a:gd name="T41" fmla="*/ 432920 h 436192"/>
              <a:gd name="T42" fmla="*/ 227702 w 788178"/>
              <a:gd name="T43" fmla="*/ 387350 h 436192"/>
              <a:gd name="T44" fmla="*/ 160500 w 788178"/>
              <a:gd name="T45" fmla="*/ 341780 h 436192"/>
              <a:gd name="T46" fmla="*/ 138101 w 788178"/>
              <a:gd name="T47" fmla="*/ 250638 h 436192"/>
              <a:gd name="T48" fmla="*/ 48499 w 788178"/>
              <a:gd name="T49" fmla="*/ 159497 h 436192"/>
              <a:gd name="T50" fmla="*/ 3697 w 788178"/>
              <a:gd name="T51" fmla="*/ 205068 h 436192"/>
              <a:gd name="T52" fmla="*/ 93299 w 788178"/>
              <a:gd name="T53" fmla="*/ 432920 h 436192"/>
              <a:gd name="T54" fmla="*/ 138101 w 788178"/>
              <a:gd name="T55" fmla="*/ 478492 h 436192"/>
              <a:gd name="T56" fmla="*/ 182901 w 788178"/>
              <a:gd name="T57" fmla="*/ 546847 h 436192"/>
              <a:gd name="T58" fmla="*/ 250103 w 788178"/>
              <a:gd name="T59" fmla="*/ 569633 h 436192"/>
              <a:gd name="T60" fmla="*/ 406906 w 788178"/>
              <a:gd name="T61" fmla="*/ 592418 h 436192"/>
              <a:gd name="T62" fmla="*/ 675711 w 788178"/>
              <a:gd name="T63" fmla="*/ 569633 h 436192"/>
              <a:gd name="T64" fmla="*/ 810113 w 788178"/>
              <a:gd name="T65" fmla="*/ 478492 h 436192"/>
              <a:gd name="T66" fmla="*/ 944516 w 788178"/>
              <a:gd name="T67" fmla="*/ 432920 h 436192"/>
              <a:gd name="T68" fmla="*/ 1011717 w 788178"/>
              <a:gd name="T69" fmla="*/ 387350 h 436192"/>
              <a:gd name="T70" fmla="*/ 1056519 w 788178"/>
              <a:gd name="T71" fmla="*/ 341780 h 436192"/>
              <a:gd name="T72" fmla="*/ 1190922 w 788178"/>
              <a:gd name="T73" fmla="*/ 296208 h 436192"/>
              <a:gd name="T74" fmla="*/ 1370124 w 788178"/>
              <a:gd name="T75" fmla="*/ 318995 h 436192"/>
              <a:gd name="T76" fmla="*/ 1325324 w 788178"/>
              <a:gd name="T77" fmla="*/ 387350 h 436192"/>
              <a:gd name="T78" fmla="*/ 1190922 w 788178"/>
              <a:gd name="T79" fmla="*/ 432920 h 436192"/>
              <a:gd name="T80" fmla="*/ 1034118 w 788178"/>
              <a:gd name="T81" fmla="*/ 478492 h 436192"/>
              <a:gd name="T82" fmla="*/ 922115 w 788178"/>
              <a:gd name="T83" fmla="*/ 546847 h 436192"/>
              <a:gd name="T84" fmla="*/ 810113 w 788178"/>
              <a:gd name="T85" fmla="*/ 637988 h 436192"/>
              <a:gd name="T86" fmla="*/ 608510 w 788178"/>
              <a:gd name="T87" fmla="*/ 706345 h 436192"/>
              <a:gd name="T88" fmla="*/ 474107 w 788178"/>
              <a:gd name="T89" fmla="*/ 751915 h 436192"/>
              <a:gd name="T90" fmla="*/ 406906 w 788178"/>
              <a:gd name="T91" fmla="*/ 774700 h 436192"/>
              <a:gd name="T92" fmla="*/ 48499 w 788178"/>
              <a:gd name="T93" fmla="*/ 706345 h 436192"/>
              <a:gd name="T94" fmla="*/ 3697 w 788178"/>
              <a:gd name="T95" fmla="*/ 660773 h 436192"/>
              <a:gd name="T96" fmla="*/ 3697 w 788178"/>
              <a:gd name="T97" fmla="*/ 592418 h 436192"/>
              <a:gd name="T98" fmla="*/ 26098 w 788178"/>
              <a:gd name="T99" fmla="*/ 455707 h 43619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788178" h="436192">
                <a:moveTo>
                  <a:pt x="40600" y="38488"/>
                </a:moveTo>
                <a:lnTo>
                  <a:pt x="40600" y="38488"/>
                </a:lnTo>
                <a:cubicBezTo>
                  <a:pt x="70531" y="59870"/>
                  <a:pt x="98102" y="85017"/>
                  <a:pt x="130394" y="102633"/>
                </a:cubicBezTo>
                <a:cubicBezTo>
                  <a:pt x="145871" y="111076"/>
                  <a:pt x="164753" y="110619"/>
                  <a:pt x="181705" y="115463"/>
                </a:cubicBezTo>
                <a:cubicBezTo>
                  <a:pt x="194706" y="119178"/>
                  <a:pt x="207360" y="124016"/>
                  <a:pt x="220188" y="128292"/>
                </a:cubicBezTo>
                <a:cubicBezTo>
                  <a:pt x="228740" y="141121"/>
                  <a:pt x="232769" y="158607"/>
                  <a:pt x="245843" y="166779"/>
                </a:cubicBezTo>
                <a:cubicBezTo>
                  <a:pt x="268775" y="181113"/>
                  <a:pt x="322809" y="192438"/>
                  <a:pt x="322809" y="192438"/>
                </a:cubicBezTo>
                <a:cubicBezTo>
                  <a:pt x="366817" y="188770"/>
                  <a:pt x="499787" y="189902"/>
                  <a:pt x="553708" y="153950"/>
                </a:cubicBezTo>
                <a:lnTo>
                  <a:pt x="630674" y="102633"/>
                </a:lnTo>
                <a:cubicBezTo>
                  <a:pt x="634950" y="89804"/>
                  <a:pt x="633940" y="73709"/>
                  <a:pt x="643502" y="64146"/>
                </a:cubicBezTo>
                <a:cubicBezTo>
                  <a:pt x="670192" y="37453"/>
                  <a:pt x="702632" y="40992"/>
                  <a:pt x="733295" y="25658"/>
                </a:cubicBezTo>
                <a:cubicBezTo>
                  <a:pt x="747084" y="18762"/>
                  <a:pt x="758950" y="8553"/>
                  <a:pt x="771778" y="0"/>
                </a:cubicBezTo>
                <a:cubicBezTo>
                  <a:pt x="785830" y="42161"/>
                  <a:pt x="800295" y="65552"/>
                  <a:pt x="771778" y="115463"/>
                </a:cubicBezTo>
                <a:cubicBezTo>
                  <a:pt x="765070" y="127203"/>
                  <a:pt x="746413" y="125012"/>
                  <a:pt x="733295" y="128292"/>
                </a:cubicBezTo>
                <a:cubicBezTo>
                  <a:pt x="712143" y="133580"/>
                  <a:pt x="690309" y="135833"/>
                  <a:pt x="669157" y="141121"/>
                </a:cubicBezTo>
                <a:cubicBezTo>
                  <a:pt x="542844" y="172703"/>
                  <a:pt x="765494" y="131478"/>
                  <a:pt x="553708" y="166779"/>
                </a:cubicBezTo>
                <a:cubicBezTo>
                  <a:pt x="478209" y="204533"/>
                  <a:pt x="520538" y="186390"/>
                  <a:pt x="425431" y="218096"/>
                </a:cubicBezTo>
                <a:lnTo>
                  <a:pt x="386948" y="230925"/>
                </a:lnTo>
                <a:cubicBezTo>
                  <a:pt x="374120" y="235201"/>
                  <a:pt x="361851" y="241841"/>
                  <a:pt x="348465" y="243754"/>
                </a:cubicBezTo>
                <a:lnTo>
                  <a:pt x="258671" y="256584"/>
                </a:lnTo>
                <a:cubicBezTo>
                  <a:pt x="224464" y="252307"/>
                  <a:pt x="189069" y="253661"/>
                  <a:pt x="156050" y="243754"/>
                </a:cubicBezTo>
                <a:cubicBezTo>
                  <a:pt x="144465" y="240278"/>
                  <a:pt x="139838" y="225652"/>
                  <a:pt x="130394" y="218096"/>
                </a:cubicBezTo>
                <a:cubicBezTo>
                  <a:pt x="118355" y="208464"/>
                  <a:pt x="104739" y="200991"/>
                  <a:pt x="91911" y="192438"/>
                </a:cubicBezTo>
                <a:cubicBezTo>
                  <a:pt x="87635" y="175332"/>
                  <a:pt x="88428" y="156073"/>
                  <a:pt x="79084" y="141121"/>
                </a:cubicBezTo>
                <a:cubicBezTo>
                  <a:pt x="66265" y="120607"/>
                  <a:pt x="27773" y="89804"/>
                  <a:pt x="27773" y="89804"/>
                </a:cubicBezTo>
                <a:cubicBezTo>
                  <a:pt x="19221" y="98357"/>
                  <a:pt x="2117" y="103368"/>
                  <a:pt x="2117" y="115463"/>
                </a:cubicBezTo>
                <a:cubicBezTo>
                  <a:pt x="2117" y="136324"/>
                  <a:pt x="38096" y="220753"/>
                  <a:pt x="53428" y="243754"/>
                </a:cubicBezTo>
                <a:cubicBezTo>
                  <a:pt x="60137" y="253818"/>
                  <a:pt x="71529" y="259968"/>
                  <a:pt x="79084" y="269413"/>
                </a:cubicBezTo>
                <a:cubicBezTo>
                  <a:pt x="88715" y="281453"/>
                  <a:pt x="92700" y="298268"/>
                  <a:pt x="104739" y="307900"/>
                </a:cubicBezTo>
                <a:cubicBezTo>
                  <a:pt x="115297" y="316348"/>
                  <a:pt x="129963" y="318078"/>
                  <a:pt x="143222" y="320730"/>
                </a:cubicBezTo>
                <a:cubicBezTo>
                  <a:pt x="172870" y="326660"/>
                  <a:pt x="203085" y="329283"/>
                  <a:pt x="233016" y="333559"/>
                </a:cubicBezTo>
                <a:cubicBezTo>
                  <a:pt x="284327" y="329283"/>
                  <a:pt x="337338" y="334512"/>
                  <a:pt x="386948" y="320730"/>
                </a:cubicBezTo>
                <a:cubicBezTo>
                  <a:pt x="416658" y="312476"/>
                  <a:pt x="434662" y="279165"/>
                  <a:pt x="463914" y="269413"/>
                </a:cubicBezTo>
                <a:cubicBezTo>
                  <a:pt x="489569" y="260860"/>
                  <a:pt x="518379" y="258756"/>
                  <a:pt x="540880" y="243754"/>
                </a:cubicBezTo>
                <a:cubicBezTo>
                  <a:pt x="553708" y="235201"/>
                  <a:pt x="567324" y="227728"/>
                  <a:pt x="579363" y="218096"/>
                </a:cubicBezTo>
                <a:cubicBezTo>
                  <a:pt x="588807" y="210540"/>
                  <a:pt x="594201" y="197847"/>
                  <a:pt x="605019" y="192438"/>
                </a:cubicBezTo>
                <a:cubicBezTo>
                  <a:pt x="629207" y="180343"/>
                  <a:pt x="681985" y="166779"/>
                  <a:pt x="681985" y="166779"/>
                </a:cubicBezTo>
                <a:cubicBezTo>
                  <a:pt x="716192" y="171056"/>
                  <a:pt x="755924" y="160485"/>
                  <a:pt x="784606" y="179609"/>
                </a:cubicBezTo>
                <a:cubicBezTo>
                  <a:pt x="797434" y="188162"/>
                  <a:pt x="772025" y="209924"/>
                  <a:pt x="758951" y="218096"/>
                </a:cubicBezTo>
                <a:cubicBezTo>
                  <a:pt x="736019" y="232430"/>
                  <a:pt x="708221" y="237194"/>
                  <a:pt x="681985" y="243754"/>
                </a:cubicBezTo>
                <a:cubicBezTo>
                  <a:pt x="617556" y="259864"/>
                  <a:pt x="647399" y="251008"/>
                  <a:pt x="592191" y="269413"/>
                </a:cubicBezTo>
                <a:cubicBezTo>
                  <a:pt x="527178" y="334431"/>
                  <a:pt x="611320" y="257933"/>
                  <a:pt x="528052" y="307900"/>
                </a:cubicBezTo>
                <a:cubicBezTo>
                  <a:pt x="451894" y="353601"/>
                  <a:pt x="562942" y="315199"/>
                  <a:pt x="463914" y="359217"/>
                </a:cubicBezTo>
                <a:cubicBezTo>
                  <a:pt x="463904" y="359222"/>
                  <a:pt x="367712" y="391289"/>
                  <a:pt x="348465" y="397705"/>
                </a:cubicBezTo>
                <a:lnTo>
                  <a:pt x="271499" y="423363"/>
                </a:lnTo>
                <a:lnTo>
                  <a:pt x="233016" y="436192"/>
                </a:lnTo>
                <a:cubicBezTo>
                  <a:pt x="147999" y="428462"/>
                  <a:pt x="97235" y="437402"/>
                  <a:pt x="27773" y="397705"/>
                </a:cubicBezTo>
                <a:cubicBezTo>
                  <a:pt x="17272" y="391704"/>
                  <a:pt x="6609" y="383276"/>
                  <a:pt x="2117" y="372046"/>
                </a:cubicBezTo>
                <a:cubicBezTo>
                  <a:pt x="-2647" y="360134"/>
                  <a:pt x="2117" y="346388"/>
                  <a:pt x="2117" y="333559"/>
                </a:cubicBezTo>
                <a:lnTo>
                  <a:pt x="14945" y="256584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50EF2873-DA8E-49BF-80D0-3E2B98A0B903}"/>
              </a:ext>
            </a:extLst>
          </p:cNvPr>
          <p:cNvSpPr>
            <a:spLocks/>
          </p:cNvSpPr>
          <p:nvPr/>
        </p:nvSpPr>
        <p:spPr bwMode="auto">
          <a:xfrm>
            <a:off x="5197475" y="3032125"/>
            <a:ext cx="615950" cy="549275"/>
          </a:xfrm>
          <a:custGeom>
            <a:avLst/>
            <a:gdLst>
              <a:gd name="T0" fmla="*/ 0 w 351718"/>
              <a:gd name="T1" fmla="*/ 126147 h 309831"/>
              <a:gd name="T2" fmla="*/ 102650 w 351718"/>
              <a:gd name="T3" fmla="*/ 195423 h 309831"/>
              <a:gd name="T4" fmla="*/ 119758 w 351718"/>
              <a:gd name="T5" fmla="*/ 247381 h 309831"/>
              <a:gd name="T6" fmla="*/ 153976 w 351718"/>
              <a:gd name="T7" fmla="*/ 282019 h 309831"/>
              <a:gd name="T8" fmla="*/ 222410 w 351718"/>
              <a:gd name="T9" fmla="*/ 368614 h 309831"/>
              <a:gd name="T10" fmla="*/ 290844 w 351718"/>
              <a:gd name="T11" fmla="*/ 437890 h 309831"/>
              <a:gd name="T12" fmla="*/ 325060 w 351718"/>
              <a:gd name="T13" fmla="*/ 541806 h 309831"/>
              <a:gd name="T14" fmla="*/ 307952 w 351718"/>
              <a:gd name="T15" fmla="*/ 403253 h 309831"/>
              <a:gd name="T16" fmla="*/ 273734 w 351718"/>
              <a:gd name="T17" fmla="*/ 368614 h 309831"/>
              <a:gd name="T18" fmla="*/ 188192 w 351718"/>
              <a:gd name="T19" fmla="*/ 299337 h 309831"/>
              <a:gd name="T20" fmla="*/ 153976 w 351718"/>
              <a:gd name="T21" fmla="*/ 247381 h 309831"/>
              <a:gd name="T22" fmla="*/ 136868 w 351718"/>
              <a:gd name="T23" fmla="*/ 178105 h 309831"/>
              <a:gd name="T24" fmla="*/ 102650 w 351718"/>
              <a:gd name="T25" fmla="*/ 108828 h 309831"/>
              <a:gd name="T26" fmla="*/ 119758 w 351718"/>
              <a:gd name="T27" fmla="*/ 4912 h 309831"/>
              <a:gd name="T28" fmla="*/ 171084 w 351718"/>
              <a:gd name="T29" fmla="*/ 22233 h 309831"/>
              <a:gd name="T30" fmla="*/ 205300 w 351718"/>
              <a:gd name="T31" fmla="*/ 74189 h 309831"/>
              <a:gd name="T32" fmla="*/ 222410 w 351718"/>
              <a:gd name="T33" fmla="*/ 143466 h 309831"/>
              <a:gd name="T34" fmla="*/ 273734 w 351718"/>
              <a:gd name="T35" fmla="*/ 178105 h 309831"/>
              <a:gd name="T36" fmla="*/ 307952 w 351718"/>
              <a:gd name="T37" fmla="*/ 230061 h 309831"/>
              <a:gd name="T38" fmla="*/ 376386 w 351718"/>
              <a:gd name="T39" fmla="*/ 316658 h 309831"/>
              <a:gd name="T40" fmla="*/ 427710 w 351718"/>
              <a:gd name="T41" fmla="*/ 420572 h 309831"/>
              <a:gd name="T42" fmla="*/ 479036 w 351718"/>
              <a:gd name="T43" fmla="*/ 437890 h 309831"/>
              <a:gd name="T44" fmla="*/ 513254 w 351718"/>
              <a:gd name="T45" fmla="*/ 403253 h 309831"/>
              <a:gd name="T46" fmla="*/ 496144 w 351718"/>
              <a:gd name="T47" fmla="*/ 264700 h 309831"/>
              <a:gd name="T48" fmla="*/ 461928 w 351718"/>
              <a:gd name="T49" fmla="*/ 230061 h 309831"/>
              <a:gd name="T50" fmla="*/ 393494 w 351718"/>
              <a:gd name="T51" fmla="*/ 143466 h 309831"/>
              <a:gd name="T52" fmla="*/ 307952 w 351718"/>
              <a:gd name="T53" fmla="*/ 74189 h 309831"/>
              <a:gd name="T54" fmla="*/ 290844 w 351718"/>
              <a:gd name="T55" fmla="*/ 22233 h 309831"/>
              <a:gd name="T56" fmla="*/ 342168 w 351718"/>
              <a:gd name="T57" fmla="*/ 4912 h 309831"/>
              <a:gd name="T58" fmla="*/ 393494 w 351718"/>
              <a:gd name="T59" fmla="*/ 22233 h 309831"/>
              <a:gd name="T60" fmla="*/ 479036 w 351718"/>
              <a:gd name="T61" fmla="*/ 91509 h 309831"/>
              <a:gd name="T62" fmla="*/ 496144 w 351718"/>
              <a:gd name="T63" fmla="*/ 143466 h 309831"/>
              <a:gd name="T64" fmla="*/ 564579 w 351718"/>
              <a:gd name="T65" fmla="*/ 230061 h 309831"/>
              <a:gd name="T66" fmla="*/ 598796 w 351718"/>
              <a:gd name="T67" fmla="*/ 333976 h 309831"/>
              <a:gd name="T68" fmla="*/ 615904 w 351718"/>
              <a:gd name="T69" fmla="*/ 403253 h 30983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51718" h="309831">
                <a:moveTo>
                  <a:pt x="0" y="71156"/>
                </a:moveTo>
                <a:cubicBezTo>
                  <a:pt x="19538" y="84182"/>
                  <a:pt x="42011" y="93628"/>
                  <a:pt x="58615" y="110233"/>
                </a:cubicBezTo>
                <a:cubicBezTo>
                  <a:pt x="65897" y="117515"/>
                  <a:pt x="63086" y="130711"/>
                  <a:pt x="68384" y="139541"/>
                </a:cubicBezTo>
                <a:cubicBezTo>
                  <a:pt x="73123" y="147439"/>
                  <a:pt x="81410" y="152566"/>
                  <a:pt x="87923" y="159079"/>
                </a:cubicBezTo>
                <a:cubicBezTo>
                  <a:pt x="112478" y="232746"/>
                  <a:pt x="76499" y="144799"/>
                  <a:pt x="127000" y="207925"/>
                </a:cubicBezTo>
                <a:cubicBezTo>
                  <a:pt x="164893" y="255291"/>
                  <a:pt x="102132" y="225688"/>
                  <a:pt x="166077" y="247002"/>
                </a:cubicBezTo>
                <a:cubicBezTo>
                  <a:pt x="172590" y="266541"/>
                  <a:pt x="188169" y="326054"/>
                  <a:pt x="185615" y="305618"/>
                </a:cubicBezTo>
                <a:cubicBezTo>
                  <a:pt x="182359" y="279567"/>
                  <a:pt x="183390" y="252611"/>
                  <a:pt x="175846" y="227464"/>
                </a:cubicBezTo>
                <a:cubicBezTo>
                  <a:pt x="173199" y="218642"/>
                  <a:pt x="162061" y="215117"/>
                  <a:pt x="156307" y="207925"/>
                </a:cubicBezTo>
                <a:cubicBezTo>
                  <a:pt x="124170" y="167754"/>
                  <a:pt x="153948" y="184345"/>
                  <a:pt x="107461" y="168848"/>
                </a:cubicBezTo>
                <a:cubicBezTo>
                  <a:pt x="100948" y="159079"/>
                  <a:pt x="92548" y="150333"/>
                  <a:pt x="87923" y="139541"/>
                </a:cubicBezTo>
                <a:cubicBezTo>
                  <a:pt x="82634" y="127200"/>
                  <a:pt x="82868" y="113036"/>
                  <a:pt x="78154" y="100464"/>
                </a:cubicBezTo>
                <a:cubicBezTo>
                  <a:pt x="73040" y="86828"/>
                  <a:pt x="65128" y="74413"/>
                  <a:pt x="58615" y="61387"/>
                </a:cubicBezTo>
                <a:cubicBezTo>
                  <a:pt x="61871" y="41848"/>
                  <a:pt x="56010" y="18239"/>
                  <a:pt x="68384" y="2771"/>
                </a:cubicBezTo>
                <a:cubicBezTo>
                  <a:pt x="74817" y="-5270"/>
                  <a:pt x="89651" y="6108"/>
                  <a:pt x="97692" y="12541"/>
                </a:cubicBezTo>
                <a:cubicBezTo>
                  <a:pt x="106860" y="19875"/>
                  <a:pt x="110717" y="32079"/>
                  <a:pt x="117230" y="41848"/>
                </a:cubicBezTo>
                <a:cubicBezTo>
                  <a:pt x="120487" y="54874"/>
                  <a:pt x="119552" y="69753"/>
                  <a:pt x="127000" y="80925"/>
                </a:cubicBezTo>
                <a:cubicBezTo>
                  <a:pt x="133513" y="90694"/>
                  <a:pt x="148005" y="92162"/>
                  <a:pt x="156307" y="100464"/>
                </a:cubicBezTo>
                <a:cubicBezTo>
                  <a:pt x="164609" y="108766"/>
                  <a:pt x="168511" y="120603"/>
                  <a:pt x="175846" y="129771"/>
                </a:cubicBezTo>
                <a:cubicBezTo>
                  <a:pt x="231522" y="199366"/>
                  <a:pt x="154790" y="88421"/>
                  <a:pt x="214923" y="178618"/>
                </a:cubicBezTo>
                <a:cubicBezTo>
                  <a:pt x="221358" y="197924"/>
                  <a:pt x="227015" y="223461"/>
                  <a:pt x="244230" y="237233"/>
                </a:cubicBezTo>
                <a:cubicBezTo>
                  <a:pt x="252271" y="243666"/>
                  <a:pt x="263769" y="243746"/>
                  <a:pt x="273538" y="247002"/>
                </a:cubicBezTo>
                <a:cubicBezTo>
                  <a:pt x="280051" y="240489"/>
                  <a:pt x="292161" y="236629"/>
                  <a:pt x="293077" y="227464"/>
                </a:cubicBezTo>
                <a:cubicBezTo>
                  <a:pt x="295689" y="201340"/>
                  <a:pt x="290851" y="174457"/>
                  <a:pt x="283307" y="149310"/>
                </a:cubicBezTo>
                <a:cubicBezTo>
                  <a:pt x="280660" y="140488"/>
                  <a:pt x="269523" y="136963"/>
                  <a:pt x="263769" y="129771"/>
                </a:cubicBezTo>
                <a:cubicBezTo>
                  <a:pt x="241208" y="101569"/>
                  <a:pt x="250895" y="101887"/>
                  <a:pt x="224692" y="80925"/>
                </a:cubicBezTo>
                <a:cubicBezTo>
                  <a:pt x="163073" y="31630"/>
                  <a:pt x="223021" y="89025"/>
                  <a:pt x="175846" y="41848"/>
                </a:cubicBezTo>
                <a:cubicBezTo>
                  <a:pt x="172590" y="32079"/>
                  <a:pt x="161472" y="21751"/>
                  <a:pt x="166077" y="12541"/>
                </a:cubicBezTo>
                <a:cubicBezTo>
                  <a:pt x="170682" y="3331"/>
                  <a:pt x="185086" y="2771"/>
                  <a:pt x="195384" y="2771"/>
                </a:cubicBezTo>
                <a:cubicBezTo>
                  <a:pt x="205682" y="2771"/>
                  <a:pt x="215481" y="7936"/>
                  <a:pt x="224692" y="12541"/>
                </a:cubicBezTo>
                <a:cubicBezTo>
                  <a:pt x="249343" y="24866"/>
                  <a:pt x="255363" y="33442"/>
                  <a:pt x="273538" y="51618"/>
                </a:cubicBezTo>
                <a:cubicBezTo>
                  <a:pt x="276794" y="61387"/>
                  <a:pt x="278009" y="72095"/>
                  <a:pt x="283307" y="80925"/>
                </a:cubicBezTo>
                <a:cubicBezTo>
                  <a:pt x="318105" y="138921"/>
                  <a:pt x="288869" y="54362"/>
                  <a:pt x="322384" y="129771"/>
                </a:cubicBezTo>
                <a:cubicBezTo>
                  <a:pt x="330749" y="148591"/>
                  <a:pt x="335410" y="168848"/>
                  <a:pt x="341923" y="188387"/>
                </a:cubicBezTo>
                <a:cubicBezTo>
                  <a:pt x="352722" y="220783"/>
                  <a:pt x="351692" y="207398"/>
                  <a:pt x="351692" y="227464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FC9E63F-943B-4E0D-AC7B-20C599377C0C}"/>
              </a:ext>
            </a:extLst>
          </p:cNvPr>
          <p:cNvSpPr>
            <a:spLocks noChangeArrowheads="1"/>
          </p:cNvSpPr>
          <p:nvPr/>
        </p:nvSpPr>
        <p:spPr bwMode="auto">
          <a:xfrm rot="-1201180">
            <a:off x="4648200" y="2801938"/>
            <a:ext cx="546100" cy="185737"/>
          </a:xfrm>
          <a:prstGeom prst="ellipse">
            <a:avLst/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105F6370-443F-4B28-A338-62B8D19BCAE1}"/>
              </a:ext>
            </a:extLst>
          </p:cNvPr>
          <p:cNvSpPr>
            <a:spLocks noChangeArrowheads="1"/>
          </p:cNvSpPr>
          <p:nvPr/>
        </p:nvSpPr>
        <p:spPr bwMode="auto">
          <a:xfrm rot="-1201180">
            <a:off x="3878263" y="2819400"/>
            <a:ext cx="547687" cy="185738"/>
          </a:xfrm>
          <a:prstGeom prst="ellipse">
            <a:avLst/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591880A-D6A5-4530-A0B6-2D44313B0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3760788"/>
            <a:ext cx="215900" cy="20796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6A9B7A3-0312-4180-BBB5-F43CC925D33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30588" y="3617913"/>
            <a:ext cx="2466975" cy="508000"/>
          </a:xfrm>
          <a:prstGeom prst="line">
            <a:avLst/>
          </a:prstGeom>
          <a:noFill/>
          <a:ln w="3175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89E5FF0D-42C0-4809-8502-5E742A5CC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9463" y="3770313"/>
            <a:ext cx="296862" cy="312737"/>
          </a:xfrm>
          <a:prstGeom prst="ellipse">
            <a:avLst/>
          </a:prstGeom>
          <a:solidFill>
            <a:schemeClr val="tx1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CA4845E-564C-4190-ACB3-403CC9708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5925" y="3219450"/>
            <a:ext cx="1003300" cy="1162050"/>
          </a:xfrm>
          <a:prstGeom prst="ellipse">
            <a:avLst/>
          </a:prstGeom>
          <a:solidFill>
            <a:srgbClr val="660066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0AEA5BD-6DB3-4D0D-98D2-8D81B73B5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657600"/>
            <a:ext cx="325438" cy="407988"/>
          </a:xfrm>
          <a:prstGeom prst="ellipse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CED2A81-33FB-469C-8229-0AABBFE98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0" y="4156075"/>
            <a:ext cx="79375" cy="82550"/>
          </a:xfrm>
          <a:prstGeom prst="ellipse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7476EC0-AE77-4492-B275-9410DB41A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4371975"/>
            <a:ext cx="80963" cy="80963"/>
          </a:xfrm>
          <a:prstGeom prst="ellipse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BD762C5-652B-4807-8B48-A245407E1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0488" y="4476750"/>
            <a:ext cx="80962" cy="82550"/>
          </a:xfrm>
          <a:prstGeom prst="ellipse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384A61F-877A-485D-8EF6-64CFA83B9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363" y="4398963"/>
            <a:ext cx="80962" cy="77787"/>
          </a:xfrm>
          <a:prstGeom prst="ellipse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D24C3D0-AD3F-4E70-AB7E-475BCC314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0" y="3424238"/>
            <a:ext cx="80963" cy="77787"/>
          </a:xfrm>
          <a:prstGeom prst="ellipse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4761E76A-F04B-46F0-847B-4B926E4AD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3575050"/>
            <a:ext cx="80962" cy="82550"/>
          </a:xfrm>
          <a:prstGeom prst="ellipse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415325CF-99B8-4131-8FD4-C23516A59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0" y="4116388"/>
            <a:ext cx="79375" cy="80962"/>
          </a:xfrm>
          <a:prstGeom prst="ellipse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32288739-743E-4B61-B4CF-5A6535A2AE11}"/>
              </a:ext>
            </a:extLst>
          </p:cNvPr>
          <p:cNvSpPr>
            <a:spLocks/>
          </p:cNvSpPr>
          <p:nvPr/>
        </p:nvSpPr>
        <p:spPr bwMode="auto">
          <a:xfrm rot="-963577">
            <a:off x="3954463" y="2827338"/>
            <a:ext cx="377825" cy="206375"/>
          </a:xfrm>
          <a:custGeom>
            <a:avLst/>
            <a:gdLst>
              <a:gd name="T0" fmla="*/ 0 w 216582"/>
              <a:gd name="T1" fmla="*/ 74530 h 115574"/>
              <a:gd name="T2" fmla="*/ 17174 w 216582"/>
              <a:gd name="T3" fmla="*/ 136058 h 115574"/>
              <a:gd name="T4" fmla="*/ 34349 w 216582"/>
              <a:gd name="T5" fmla="*/ 162427 h 115574"/>
              <a:gd name="T6" fmla="*/ 85869 w 216582"/>
              <a:gd name="T7" fmla="*/ 153638 h 115574"/>
              <a:gd name="T8" fmla="*/ 120218 w 216582"/>
              <a:gd name="T9" fmla="*/ 48161 h 115574"/>
              <a:gd name="T10" fmla="*/ 163152 w 216582"/>
              <a:gd name="T11" fmla="*/ 56950 h 115574"/>
              <a:gd name="T12" fmla="*/ 180326 w 216582"/>
              <a:gd name="T13" fmla="*/ 171217 h 115574"/>
              <a:gd name="T14" fmla="*/ 188913 w 216582"/>
              <a:gd name="T15" fmla="*/ 197586 h 115574"/>
              <a:gd name="T16" fmla="*/ 214673 w 216582"/>
              <a:gd name="T17" fmla="*/ 206375 h 115574"/>
              <a:gd name="T18" fmla="*/ 249021 w 216582"/>
              <a:gd name="T19" fmla="*/ 197586 h 115574"/>
              <a:gd name="T20" fmla="*/ 257607 w 216582"/>
              <a:gd name="T21" fmla="*/ 171217 h 115574"/>
              <a:gd name="T22" fmla="*/ 274782 w 216582"/>
              <a:gd name="T23" fmla="*/ 144849 h 115574"/>
              <a:gd name="T24" fmla="*/ 343478 w 216582"/>
              <a:gd name="T25" fmla="*/ 13001 h 115574"/>
              <a:gd name="T26" fmla="*/ 360651 w 216582"/>
              <a:gd name="T27" fmla="*/ 39372 h 115574"/>
              <a:gd name="T28" fmla="*/ 377825 w 216582"/>
              <a:gd name="T29" fmla="*/ 127269 h 11557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16582" h="115574">
                <a:moveTo>
                  <a:pt x="0" y="41738"/>
                </a:moveTo>
                <a:cubicBezTo>
                  <a:pt x="3282" y="53224"/>
                  <a:pt x="5409" y="65104"/>
                  <a:pt x="9845" y="76195"/>
                </a:cubicBezTo>
                <a:cubicBezTo>
                  <a:pt x="12042" y="81688"/>
                  <a:pt x="13951" y="89527"/>
                  <a:pt x="19690" y="90962"/>
                </a:cubicBezTo>
                <a:cubicBezTo>
                  <a:pt x="29372" y="93383"/>
                  <a:pt x="39379" y="87681"/>
                  <a:pt x="49223" y="86040"/>
                </a:cubicBezTo>
                <a:cubicBezTo>
                  <a:pt x="51233" y="63936"/>
                  <a:pt x="37921" y="26971"/>
                  <a:pt x="68913" y="26971"/>
                </a:cubicBezTo>
                <a:cubicBezTo>
                  <a:pt x="77279" y="26971"/>
                  <a:pt x="85320" y="30252"/>
                  <a:pt x="93524" y="31893"/>
                </a:cubicBezTo>
                <a:cubicBezTo>
                  <a:pt x="105922" y="81489"/>
                  <a:pt x="89194" y="10836"/>
                  <a:pt x="103369" y="95885"/>
                </a:cubicBezTo>
                <a:cubicBezTo>
                  <a:pt x="104222" y="101003"/>
                  <a:pt x="104622" y="106983"/>
                  <a:pt x="108291" y="110652"/>
                </a:cubicBezTo>
                <a:cubicBezTo>
                  <a:pt x="111960" y="114321"/>
                  <a:pt x="118136" y="113933"/>
                  <a:pt x="123058" y="115574"/>
                </a:cubicBezTo>
                <a:cubicBezTo>
                  <a:pt x="129621" y="113933"/>
                  <a:pt x="137464" y="114878"/>
                  <a:pt x="142747" y="110652"/>
                </a:cubicBezTo>
                <a:cubicBezTo>
                  <a:pt x="146799" y="107411"/>
                  <a:pt x="145349" y="100526"/>
                  <a:pt x="147669" y="95885"/>
                </a:cubicBezTo>
                <a:cubicBezTo>
                  <a:pt x="150315" y="90594"/>
                  <a:pt x="154232" y="86040"/>
                  <a:pt x="157514" y="81118"/>
                </a:cubicBezTo>
                <a:cubicBezTo>
                  <a:pt x="160644" y="31030"/>
                  <a:pt x="137506" y="-19114"/>
                  <a:pt x="196893" y="7281"/>
                </a:cubicBezTo>
                <a:cubicBezTo>
                  <a:pt x="202299" y="9684"/>
                  <a:pt x="203456" y="17126"/>
                  <a:pt x="206737" y="22049"/>
                </a:cubicBezTo>
                <a:cubicBezTo>
                  <a:pt x="211915" y="68657"/>
                  <a:pt x="201153" y="55844"/>
                  <a:pt x="216582" y="71273"/>
                </a:cubicBezTo>
              </a:path>
            </a:pathLst>
          </a:custGeom>
          <a:noFill/>
          <a:ln w="3175" cap="flat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EDB3F058-D64E-4FB8-B3A1-36ED7BAC6DCB}"/>
              </a:ext>
            </a:extLst>
          </p:cNvPr>
          <p:cNvSpPr>
            <a:spLocks/>
          </p:cNvSpPr>
          <p:nvPr/>
        </p:nvSpPr>
        <p:spPr bwMode="auto">
          <a:xfrm rot="-963577">
            <a:off x="4692650" y="2840038"/>
            <a:ext cx="377825" cy="206375"/>
          </a:xfrm>
          <a:custGeom>
            <a:avLst/>
            <a:gdLst>
              <a:gd name="T0" fmla="*/ 0 w 216582"/>
              <a:gd name="T1" fmla="*/ 74530 h 115574"/>
              <a:gd name="T2" fmla="*/ 17174 w 216582"/>
              <a:gd name="T3" fmla="*/ 136058 h 115574"/>
              <a:gd name="T4" fmla="*/ 34349 w 216582"/>
              <a:gd name="T5" fmla="*/ 162427 h 115574"/>
              <a:gd name="T6" fmla="*/ 85869 w 216582"/>
              <a:gd name="T7" fmla="*/ 153638 h 115574"/>
              <a:gd name="T8" fmla="*/ 120218 w 216582"/>
              <a:gd name="T9" fmla="*/ 48161 h 115574"/>
              <a:gd name="T10" fmla="*/ 163152 w 216582"/>
              <a:gd name="T11" fmla="*/ 56950 h 115574"/>
              <a:gd name="T12" fmla="*/ 180326 w 216582"/>
              <a:gd name="T13" fmla="*/ 171217 h 115574"/>
              <a:gd name="T14" fmla="*/ 188913 w 216582"/>
              <a:gd name="T15" fmla="*/ 197586 h 115574"/>
              <a:gd name="T16" fmla="*/ 214673 w 216582"/>
              <a:gd name="T17" fmla="*/ 206375 h 115574"/>
              <a:gd name="T18" fmla="*/ 249021 w 216582"/>
              <a:gd name="T19" fmla="*/ 197586 h 115574"/>
              <a:gd name="T20" fmla="*/ 257607 w 216582"/>
              <a:gd name="T21" fmla="*/ 171217 h 115574"/>
              <a:gd name="T22" fmla="*/ 274782 w 216582"/>
              <a:gd name="T23" fmla="*/ 144849 h 115574"/>
              <a:gd name="T24" fmla="*/ 343478 w 216582"/>
              <a:gd name="T25" fmla="*/ 13001 h 115574"/>
              <a:gd name="T26" fmla="*/ 360651 w 216582"/>
              <a:gd name="T27" fmla="*/ 39372 h 115574"/>
              <a:gd name="T28" fmla="*/ 377825 w 216582"/>
              <a:gd name="T29" fmla="*/ 127269 h 11557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16582" h="115574">
                <a:moveTo>
                  <a:pt x="0" y="41738"/>
                </a:moveTo>
                <a:cubicBezTo>
                  <a:pt x="3282" y="53224"/>
                  <a:pt x="5409" y="65104"/>
                  <a:pt x="9845" y="76195"/>
                </a:cubicBezTo>
                <a:cubicBezTo>
                  <a:pt x="12042" y="81688"/>
                  <a:pt x="13951" y="89527"/>
                  <a:pt x="19690" y="90962"/>
                </a:cubicBezTo>
                <a:cubicBezTo>
                  <a:pt x="29372" y="93383"/>
                  <a:pt x="39379" y="87681"/>
                  <a:pt x="49223" y="86040"/>
                </a:cubicBezTo>
                <a:cubicBezTo>
                  <a:pt x="51233" y="63936"/>
                  <a:pt x="37921" y="26971"/>
                  <a:pt x="68913" y="26971"/>
                </a:cubicBezTo>
                <a:cubicBezTo>
                  <a:pt x="77279" y="26971"/>
                  <a:pt x="85320" y="30252"/>
                  <a:pt x="93524" y="31893"/>
                </a:cubicBezTo>
                <a:cubicBezTo>
                  <a:pt x="105922" y="81489"/>
                  <a:pt x="89194" y="10836"/>
                  <a:pt x="103369" y="95885"/>
                </a:cubicBezTo>
                <a:cubicBezTo>
                  <a:pt x="104222" y="101003"/>
                  <a:pt x="104622" y="106983"/>
                  <a:pt x="108291" y="110652"/>
                </a:cubicBezTo>
                <a:cubicBezTo>
                  <a:pt x="111960" y="114321"/>
                  <a:pt x="118136" y="113933"/>
                  <a:pt x="123058" y="115574"/>
                </a:cubicBezTo>
                <a:cubicBezTo>
                  <a:pt x="129621" y="113933"/>
                  <a:pt x="137464" y="114878"/>
                  <a:pt x="142747" y="110652"/>
                </a:cubicBezTo>
                <a:cubicBezTo>
                  <a:pt x="146799" y="107411"/>
                  <a:pt x="145349" y="100526"/>
                  <a:pt x="147669" y="95885"/>
                </a:cubicBezTo>
                <a:cubicBezTo>
                  <a:pt x="150315" y="90594"/>
                  <a:pt x="154232" y="86040"/>
                  <a:pt x="157514" y="81118"/>
                </a:cubicBezTo>
                <a:cubicBezTo>
                  <a:pt x="160644" y="31030"/>
                  <a:pt x="137506" y="-19114"/>
                  <a:pt x="196893" y="7281"/>
                </a:cubicBezTo>
                <a:cubicBezTo>
                  <a:pt x="202299" y="9684"/>
                  <a:pt x="203456" y="17126"/>
                  <a:pt x="206737" y="22049"/>
                </a:cubicBezTo>
                <a:cubicBezTo>
                  <a:pt x="211915" y="68657"/>
                  <a:pt x="201153" y="55844"/>
                  <a:pt x="216582" y="71273"/>
                </a:cubicBezTo>
              </a:path>
            </a:pathLst>
          </a:custGeom>
          <a:noFill/>
          <a:ln w="3175" cap="flat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9250" name="Straight Connector 3">
            <a:extLst>
              <a:ext uri="{FF2B5EF4-FFF2-40B4-BE49-F238E27FC236}">
                <a16:creationId xmlns:a16="http://schemas.microsoft.com/office/drawing/2014/main" id="{C443035F-0F5B-4F3D-B02F-2E595F731855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953000" y="3962400"/>
            <a:ext cx="1524000" cy="1143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1" name="Straight Connector 85">
            <a:extLst>
              <a:ext uri="{FF2B5EF4-FFF2-40B4-BE49-F238E27FC236}">
                <a16:creationId xmlns:a16="http://schemas.microsoft.com/office/drawing/2014/main" id="{47D24242-0C6A-466F-8305-F14A379A7E9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334000" y="2362200"/>
            <a:ext cx="121920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2" name="Straight Connector 87">
            <a:extLst>
              <a:ext uri="{FF2B5EF4-FFF2-40B4-BE49-F238E27FC236}">
                <a16:creationId xmlns:a16="http://schemas.microsoft.com/office/drawing/2014/main" id="{022DC689-DBF3-4FC8-AC7B-06C5AB5F4AC4}"/>
              </a:ext>
            </a:extLst>
          </p:cNvPr>
          <p:cNvCxnSpPr>
            <a:cxnSpLocks noChangeShapeType="1"/>
            <a:endCxn id="77" idx="2"/>
          </p:cNvCxnSpPr>
          <p:nvPr/>
        </p:nvCxnSpPr>
        <p:spPr bwMode="auto">
          <a:xfrm>
            <a:off x="2667000" y="3048000"/>
            <a:ext cx="1308100" cy="4143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3" name="Straight Connector 89">
            <a:extLst>
              <a:ext uri="{FF2B5EF4-FFF2-40B4-BE49-F238E27FC236}">
                <a16:creationId xmlns:a16="http://schemas.microsoft.com/office/drawing/2014/main" id="{3ACA0DED-A6AF-4AF1-99FB-63AAEF5E7AD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6600" y="5410200"/>
            <a:ext cx="99060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A37C8248-31F8-4256-A12A-C44B8FB0FD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u="sng"/>
              <a:t>The Nucleus</a:t>
            </a:r>
            <a:endParaRPr lang="en-US" altLang="en-US"/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9930ED87-5DF3-44C1-9115-5E1259415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68" name="Rectangle 5">
            <a:extLst>
              <a:ext uri="{FF2B5EF4-FFF2-40B4-BE49-F238E27FC236}">
                <a16:creationId xmlns:a16="http://schemas.microsoft.com/office/drawing/2014/main" id="{FC934A1F-2D45-411B-8EEB-0C0E8E378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69" name="Rectangle 6">
            <a:extLst>
              <a:ext uri="{FF2B5EF4-FFF2-40B4-BE49-F238E27FC236}">
                <a16:creationId xmlns:a16="http://schemas.microsoft.com/office/drawing/2014/main" id="{BDBFCEE3-7179-498F-8BEE-9794EB899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70" name="Rectangle 7">
            <a:extLst>
              <a:ext uri="{FF2B5EF4-FFF2-40B4-BE49-F238E27FC236}">
                <a16:creationId xmlns:a16="http://schemas.microsoft.com/office/drawing/2014/main" id="{6B68AC1B-3890-4783-B3E6-61590E918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71" name="Text Box 8">
            <a:extLst>
              <a:ext uri="{FF2B5EF4-FFF2-40B4-BE49-F238E27FC236}">
                <a16:creationId xmlns:a16="http://schemas.microsoft.com/office/drawing/2014/main" id="{063757A7-820B-44E6-BDA5-28489CFBB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610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The nucleus contains the very important genetic information, called DNA - Deoxyribonucleic Acid. The DNA, contains all of the information to build another cell, you could even build another person with the information that is found in a person</a:t>
            </a:r>
            <a:r>
              <a:rPr lang="ja-JP" altLang="en-US" sz="2400"/>
              <a:t>’</a:t>
            </a:r>
            <a:r>
              <a:rPr lang="en-US" altLang="ja-JP" sz="2400"/>
              <a:t>s DNA.</a:t>
            </a:r>
            <a:endParaRPr lang="en-US" altLang="en-US" sz="2400"/>
          </a:p>
        </p:txBody>
      </p:sp>
      <p:sp>
        <p:nvSpPr>
          <p:cNvPr id="11272" name="Text Box 18">
            <a:extLst>
              <a:ext uri="{FF2B5EF4-FFF2-40B4-BE49-F238E27FC236}">
                <a16:creationId xmlns:a16="http://schemas.microsoft.com/office/drawing/2014/main" id="{79D661FE-2FEE-49D0-B262-7B916294A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25" y="6669088"/>
            <a:ext cx="777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>
                <a:solidFill>
                  <a:schemeClr val="accent2"/>
                </a:solidFill>
              </a:rPr>
              <a:t>BiologyGuy©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725B6D5-1849-42E2-AB82-7AD81B088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952750"/>
            <a:ext cx="3176588" cy="3360738"/>
          </a:xfrm>
          <a:prstGeom prst="ellipse">
            <a:avLst/>
          </a:prstGeom>
          <a:solidFill>
            <a:srgbClr val="FF660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D270BB9-2336-4F7E-A03E-CA4690A3E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7975" y="3019425"/>
            <a:ext cx="2762250" cy="2813050"/>
          </a:xfrm>
          <a:prstGeom prst="ellipse">
            <a:avLst/>
          </a:prstGeom>
          <a:solidFill>
            <a:srgbClr val="FF9791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64C0F78C-F43F-45D9-9F49-C82457C295A7}"/>
              </a:ext>
            </a:extLst>
          </p:cNvPr>
          <p:cNvSpPr>
            <a:spLocks/>
          </p:cNvSpPr>
          <p:nvPr/>
        </p:nvSpPr>
        <p:spPr bwMode="auto">
          <a:xfrm>
            <a:off x="6275388" y="4851400"/>
            <a:ext cx="1376362" cy="774700"/>
          </a:xfrm>
          <a:custGeom>
            <a:avLst/>
            <a:gdLst>
              <a:gd name="T0" fmla="*/ 70898 w 788178"/>
              <a:gd name="T1" fmla="*/ 68357 h 436192"/>
              <a:gd name="T2" fmla="*/ 70898 w 788178"/>
              <a:gd name="T3" fmla="*/ 68357 h 436192"/>
              <a:gd name="T4" fmla="*/ 227702 w 788178"/>
              <a:gd name="T5" fmla="*/ 182282 h 436192"/>
              <a:gd name="T6" fmla="*/ 317304 w 788178"/>
              <a:gd name="T7" fmla="*/ 205068 h 436192"/>
              <a:gd name="T8" fmla="*/ 384505 w 788178"/>
              <a:gd name="T9" fmla="*/ 227853 h 436192"/>
              <a:gd name="T10" fmla="*/ 429305 w 788178"/>
              <a:gd name="T11" fmla="*/ 296208 h 436192"/>
              <a:gd name="T12" fmla="*/ 563708 w 788178"/>
              <a:gd name="T13" fmla="*/ 341780 h 436192"/>
              <a:gd name="T14" fmla="*/ 966917 w 788178"/>
              <a:gd name="T15" fmla="*/ 273423 h 436192"/>
              <a:gd name="T16" fmla="*/ 1101319 w 788178"/>
              <a:gd name="T17" fmla="*/ 182282 h 436192"/>
              <a:gd name="T18" fmla="*/ 1123720 w 788178"/>
              <a:gd name="T19" fmla="*/ 113927 h 436192"/>
              <a:gd name="T20" fmla="*/ 1280522 w 788178"/>
              <a:gd name="T21" fmla="*/ 45570 h 436192"/>
              <a:gd name="T22" fmla="*/ 1347723 w 788178"/>
              <a:gd name="T23" fmla="*/ 0 h 436192"/>
              <a:gd name="T24" fmla="*/ 1347723 w 788178"/>
              <a:gd name="T25" fmla="*/ 205068 h 436192"/>
              <a:gd name="T26" fmla="*/ 1280522 w 788178"/>
              <a:gd name="T27" fmla="*/ 227853 h 436192"/>
              <a:gd name="T28" fmla="*/ 1168521 w 788178"/>
              <a:gd name="T29" fmla="*/ 250638 h 436192"/>
              <a:gd name="T30" fmla="*/ 966917 w 788178"/>
              <a:gd name="T31" fmla="*/ 296208 h 436192"/>
              <a:gd name="T32" fmla="*/ 742912 w 788178"/>
              <a:gd name="T33" fmla="*/ 387350 h 436192"/>
              <a:gd name="T34" fmla="*/ 675711 w 788178"/>
              <a:gd name="T35" fmla="*/ 410135 h 436192"/>
              <a:gd name="T36" fmla="*/ 608510 w 788178"/>
              <a:gd name="T37" fmla="*/ 432920 h 436192"/>
              <a:gd name="T38" fmla="*/ 451706 w 788178"/>
              <a:gd name="T39" fmla="*/ 455707 h 436192"/>
              <a:gd name="T40" fmla="*/ 272504 w 788178"/>
              <a:gd name="T41" fmla="*/ 432920 h 436192"/>
              <a:gd name="T42" fmla="*/ 227702 w 788178"/>
              <a:gd name="T43" fmla="*/ 387350 h 436192"/>
              <a:gd name="T44" fmla="*/ 160500 w 788178"/>
              <a:gd name="T45" fmla="*/ 341780 h 436192"/>
              <a:gd name="T46" fmla="*/ 138101 w 788178"/>
              <a:gd name="T47" fmla="*/ 250638 h 436192"/>
              <a:gd name="T48" fmla="*/ 48499 w 788178"/>
              <a:gd name="T49" fmla="*/ 159497 h 436192"/>
              <a:gd name="T50" fmla="*/ 3697 w 788178"/>
              <a:gd name="T51" fmla="*/ 205068 h 436192"/>
              <a:gd name="T52" fmla="*/ 93299 w 788178"/>
              <a:gd name="T53" fmla="*/ 432920 h 436192"/>
              <a:gd name="T54" fmla="*/ 138101 w 788178"/>
              <a:gd name="T55" fmla="*/ 478492 h 436192"/>
              <a:gd name="T56" fmla="*/ 182901 w 788178"/>
              <a:gd name="T57" fmla="*/ 546847 h 436192"/>
              <a:gd name="T58" fmla="*/ 250103 w 788178"/>
              <a:gd name="T59" fmla="*/ 569633 h 436192"/>
              <a:gd name="T60" fmla="*/ 406906 w 788178"/>
              <a:gd name="T61" fmla="*/ 592418 h 436192"/>
              <a:gd name="T62" fmla="*/ 675711 w 788178"/>
              <a:gd name="T63" fmla="*/ 569633 h 436192"/>
              <a:gd name="T64" fmla="*/ 810113 w 788178"/>
              <a:gd name="T65" fmla="*/ 478492 h 436192"/>
              <a:gd name="T66" fmla="*/ 944516 w 788178"/>
              <a:gd name="T67" fmla="*/ 432920 h 436192"/>
              <a:gd name="T68" fmla="*/ 1011717 w 788178"/>
              <a:gd name="T69" fmla="*/ 387350 h 436192"/>
              <a:gd name="T70" fmla="*/ 1056519 w 788178"/>
              <a:gd name="T71" fmla="*/ 341780 h 436192"/>
              <a:gd name="T72" fmla="*/ 1190922 w 788178"/>
              <a:gd name="T73" fmla="*/ 296208 h 436192"/>
              <a:gd name="T74" fmla="*/ 1370124 w 788178"/>
              <a:gd name="T75" fmla="*/ 318995 h 436192"/>
              <a:gd name="T76" fmla="*/ 1325324 w 788178"/>
              <a:gd name="T77" fmla="*/ 387350 h 436192"/>
              <a:gd name="T78" fmla="*/ 1190922 w 788178"/>
              <a:gd name="T79" fmla="*/ 432920 h 436192"/>
              <a:gd name="T80" fmla="*/ 1034118 w 788178"/>
              <a:gd name="T81" fmla="*/ 478492 h 436192"/>
              <a:gd name="T82" fmla="*/ 922115 w 788178"/>
              <a:gd name="T83" fmla="*/ 546847 h 436192"/>
              <a:gd name="T84" fmla="*/ 810113 w 788178"/>
              <a:gd name="T85" fmla="*/ 637988 h 436192"/>
              <a:gd name="T86" fmla="*/ 608510 w 788178"/>
              <a:gd name="T87" fmla="*/ 706345 h 436192"/>
              <a:gd name="T88" fmla="*/ 474107 w 788178"/>
              <a:gd name="T89" fmla="*/ 751915 h 436192"/>
              <a:gd name="T90" fmla="*/ 406906 w 788178"/>
              <a:gd name="T91" fmla="*/ 774700 h 436192"/>
              <a:gd name="T92" fmla="*/ 48499 w 788178"/>
              <a:gd name="T93" fmla="*/ 706345 h 436192"/>
              <a:gd name="T94" fmla="*/ 3697 w 788178"/>
              <a:gd name="T95" fmla="*/ 660773 h 436192"/>
              <a:gd name="T96" fmla="*/ 3697 w 788178"/>
              <a:gd name="T97" fmla="*/ 592418 h 436192"/>
              <a:gd name="T98" fmla="*/ 26098 w 788178"/>
              <a:gd name="T99" fmla="*/ 455707 h 43619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788178" h="436192">
                <a:moveTo>
                  <a:pt x="40600" y="38488"/>
                </a:moveTo>
                <a:lnTo>
                  <a:pt x="40600" y="38488"/>
                </a:lnTo>
                <a:cubicBezTo>
                  <a:pt x="70531" y="59870"/>
                  <a:pt x="98102" y="85017"/>
                  <a:pt x="130394" y="102633"/>
                </a:cubicBezTo>
                <a:cubicBezTo>
                  <a:pt x="145871" y="111076"/>
                  <a:pt x="164753" y="110619"/>
                  <a:pt x="181705" y="115463"/>
                </a:cubicBezTo>
                <a:cubicBezTo>
                  <a:pt x="194706" y="119178"/>
                  <a:pt x="207360" y="124016"/>
                  <a:pt x="220188" y="128292"/>
                </a:cubicBezTo>
                <a:cubicBezTo>
                  <a:pt x="228740" y="141121"/>
                  <a:pt x="232769" y="158607"/>
                  <a:pt x="245843" y="166779"/>
                </a:cubicBezTo>
                <a:cubicBezTo>
                  <a:pt x="268775" y="181113"/>
                  <a:pt x="322809" y="192438"/>
                  <a:pt x="322809" y="192438"/>
                </a:cubicBezTo>
                <a:cubicBezTo>
                  <a:pt x="366817" y="188770"/>
                  <a:pt x="499787" y="189902"/>
                  <a:pt x="553708" y="153950"/>
                </a:cubicBezTo>
                <a:lnTo>
                  <a:pt x="630674" y="102633"/>
                </a:lnTo>
                <a:cubicBezTo>
                  <a:pt x="634950" y="89804"/>
                  <a:pt x="633940" y="73709"/>
                  <a:pt x="643502" y="64146"/>
                </a:cubicBezTo>
                <a:cubicBezTo>
                  <a:pt x="670192" y="37453"/>
                  <a:pt x="702632" y="40992"/>
                  <a:pt x="733295" y="25658"/>
                </a:cubicBezTo>
                <a:cubicBezTo>
                  <a:pt x="747084" y="18762"/>
                  <a:pt x="758950" y="8553"/>
                  <a:pt x="771778" y="0"/>
                </a:cubicBezTo>
                <a:cubicBezTo>
                  <a:pt x="785830" y="42161"/>
                  <a:pt x="800295" y="65552"/>
                  <a:pt x="771778" y="115463"/>
                </a:cubicBezTo>
                <a:cubicBezTo>
                  <a:pt x="765070" y="127203"/>
                  <a:pt x="746413" y="125012"/>
                  <a:pt x="733295" y="128292"/>
                </a:cubicBezTo>
                <a:cubicBezTo>
                  <a:pt x="712143" y="133580"/>
                  <a:pt x="690309" y="135833"/>
                  <a:pt x="669157" y="141121"/>
                </a:cubicBezTo>
                <a:cubicBezTo>
                  <a:pt x="542844" y="172703"/>
                  <a:pt x="765494" y="131478"/>
                  <a:pt x="553708" y="166779"/>
                </a:cubicBezTo>
                <a:cubicBezTo>
                  <a:pt x="478209" y="204533"/>
                  <a:pt x="520538" y="186390"/>
                  <a:pt x="425431" y="218096"/>
                </a:cubicBezTo>
                <a:lnTo>
                  <a:pt x="386948" y="230925"/>
                </a:lnTo>
                <a:cubicBezTo>
                  <a:pt x="374120" y="235201"/>
                  <a:pt x="361851" y="241841"/>
                  <a:pt x="348465" y="243754"/>
                </a:cubicBezTo>
                <a:lnTo>
                  <a:pt x="258671" y="256584"/>
                </a:lnTo>
                <a:cubicBezTo>
                  <a:pt x="224464" y="252307"/>
                  <a:pt x="189069" y="253661"/>
                  <a:pt x="156050" y="243754"/>
                </a:cubicBezTo>
                <a:cubicBezTo>
                  <a:pt x="144465" y="240278"/>
                  <a:pt x="139838" y="225652"/>
                  <a:pt x="130394" y="218096"/>
                </a:cubicBezTo>
                <a:cubicBezTo>
                  <a:pt x="118355" y="208464"/>
                  <a:pt x="104739" y="200991"/>
                  <a:pt x="91911" y="192438"/>
                </a:cubicBezTo>
                <a:cubicBezTo>
                  <a:pt x="87635" y="175332"/>
                  <a:pt x="88428" y="156073"/>
                  <a:pt x="79084" y="141121"/>
                </a:cubicBezTo>
                <a:cubicBezTo>
                  <a:pt x="66265" y="120607"/>
                  <a:pt x="27773" y="89804"/>
                  <a:pt x="27773" y="89804"/>
                </a:cubicBezTo>
                <a:cubicBezTo>
                  <a:pt x="19221" y="98357"/>
                  <a:pt x="2117" y="103368"/>
                  <a:pt x="2117" y="115463"/>
                </a:cubicBezTo>
                <a:cubicBezTo>
                  <a:pt x="2117" y="136324"/>
                  <a:pt x="38096" y="220753"/>
                  <a:pt x="53428" y="243754"/>
                </a:cubicBezTo>
                <a:cubicBezTo>
                  <a:pt x="60137" y="253818"/>
                  <a:pt x="71529" y="259968"/>
                  <a:pt x="79084" y="269413"/>
                </a:cubicBezTo>
                <a:cubicBezTo>
                  <a:pt x="88715" y="281453"/>
                  <a:pt x="92700" y="298268"/>
                  <a:pt x="104739" y="307900"/>
                </a:cubicBezTo>
                <a:cubicBezTo>
                  <a:pt x="115297" y="316348"/>
                  <a:pt x="129963" y="318078"/>
                  <a:pt x="143222" y="320730"/>
                </a:cubicBezTo>
                <a:cubicBezTo>
                  <a:pt x="172870" y="326660"/>
                  <a:pt x="203085" y="329283"/>
                  <a:pt x="233016" y="333559"/>
                </a:cubicBezTo>
                <a:cubicBezTo>
                  <a:pt x="284327" y="329283"/>
                  <a:pt x="337338" y="334512"/>
                  <a:pt x="386948" y="320730"/>
                </a:cubicBezTo>
                <a:cubicBezTo>
                  <a:pt x="416658" y="312476"/>
                  <a:pt x="434662" y="279165"/>
                  <a:pt x="463914" y="269413"/>
                </a:cubicBezTo>
                <a:cubicBezTo>
                  <a:pt x="489569" y="260860"/>
                  <a:pt x="518379" y="258756"/>
                  <a:pt x="540880" y="243754"/>
                </a:cubicBezTo>
                <a:cubicBezTo>
                  <a:pt x="553708" y="235201"/>
                  <a:pt x="567324" y="227728"/>
                  <a:pt x="579363" y="218096"/>
                </a:cubicBezTo>
                <a:cubicBezTo>
                  <a:pt x="588807" y="210540"/>
                  <a:pt x="594201" y="197847"/>
                  <a:pt x="605019" y="192438"/>
                </a:cubicBezTo>
                <a:cubicBezTo>
                  <a:pt x="629207" y="180343"/>
                  <a:pt x="681985" y="166779"/>
                  <a:pt x="681985" y="166779"/>
                </a:cubicBezTo>
                <a:cubicBezTo>
                  <a:pt x="716192" y="171056"/>
                  <a:pt x="755924" y="160485"/>
                  <a:pt x="784606" y="179609"/>
                </a:cubicBezTo>
                <a:cubicBezTo>
                  <a:pt x="797434" y="188162"/>
                  <a:pt x="772025" y="209924"/>
                  <a:pt x="758951" y="218096"/>
                </a:cubicBezTo>
                <a:cubicBezTo>
                  <a:pt x="736019" y="232430"/>
                  <a:pt x="708221" y="237194"/>
                  <a:pt x="681985" y="243754"/>
                </a:cubicBezTo>
                <a:cubicBezTo>
                  <a:pt x="617556" y="259864"/>
                  <a:pt x="647399" y="251008"/>
                  <a:pt x="592191" y="269413"/>
                </a:cubicBezTo>
                <a:cubicBezTo>
                  <a:pt x="527178" y="334431"/>
                  <a:pt x="611320" y="257933"/>
                  <a:pt x="528052" y="307900"/>
                </a:cubicBezTo>
                <a:cubicBezTo>
                  <a:pt x="451894" y="353601"/>
                  <a:pt x="562942" y="315199"/>
                  <a:pt x="463914" y="359217"/>
                </a:cubicBezTo>
                <a:cubicBezTo>
                  <a:pt x="463904" y="359222"/>
                  <a:pt x="367712" y="391289"/>
                  <a:pt x="348465" y="397705"/>
                </a:cubicBezTo>
                <a:lnTo>
                  <a:pt x="271499" y="423363"/>
                </a:lnTo>
                <a:lnTo>
                  <a:pt x="233016" y="436192"/>
                </a:lnTo>
                <a:cubicBezTo>
                  <a:pt x="147999" y="428462"/>
                  <a:pt x="97235" y="437402"/>
                  <a:pt x="27773" y="397705"/>
                </a:cubicBezTo>
                <a:cubicBezTo>
                  <a:pt x="17272" y="391704"/>
                  <a:pt x="6609" y="383276"/>
                  <a:pt x="2117" y="372046"/>
                </a:cubicBezTo>
                <a:cubicBezTo>
                  <a:pt x="-2647" y="360134"/>
                  <a:pt x="2117" y="346388"/>
                  <a:pt x="2117" y="333559"/>
                </a:cubicBezTo>
                <a:lnTo>
                  <a:pt x="14945" y="256584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3C1CFC46-0F15-454F-920A-4BA6FE75C0F8}"/>
              </a:ext>
            </a:extLst>
          </p:cNvPr>
          <p:cNvSpPr>
            <a:spLocks/>
          </p:cNvSpPr>
          <p:nvPr/>
        </p:nvSpPr>
        <p:spPr bwMode="auto">
          <a:xfrm>
            <a:off x="7321550" y="3609975"/>
            <a:ext cx="615950" cy="549275"/>
          </a:xfrm>
          <a:custGeom>
            <a:avLst/>
            <a:gdLst>
              <a:gd name="T0" fmla="*/ 0 w 351718"/>
              <a:gd name="T1" fmla="*/ 126147 h 309831"/>
              <a:gd name="T2" fmla="*/ 102650 w 351718"/>
              <a:gd name="T3" fmla="*/ 195423 h 309831"/>
              <a:gd name="T4" fmla="*/ 119758 w 351718"/>
              <a:gd name="T5" fmla="*/ 247381 h 309831"/>
              <a:gd name="T6" fmla="*/ 153976 w 351718"/>
              <a:gd name="T7" fmla="*/ 282019 h 309831"/>
              <a:gd name="T8" fmla="*/ 222410 w 351718"/>
              <a:gd name="T9" fmla="*/ 368614 h 309831"/>
              <a:gd name="T10" fmla="*/ 290844 w 351718"/>
              <a:gd name="T11" fmla="*/ 437890 h 309831"/>
              <a:gd name="T12" fmla="*/ 325060 w 351718"/>
              <a:gd name="T13" fmla="*/ 541806 h 309831"/>
              <a:gd name="T14" fmla="*/ 307952 w 351718"/>
              <a:gd name="T15" fmla="*/ 403253 h 309831"/>
              <a:gd name="T16" fmla="*/ 273734 w 351718"/>
              <a:gd name="T17" fmla="*/ 368614 h 309831"/>
              <a:gd name="T18" fmla="*/ 188192 w 351718"/>
              <a:gd name="T19" fmla="*/ 299337 h 309831"/>
              <a:gd name="T20" fmla="*/ 153976 w 351718"/>
              <a:gd name="T21" fmla="*/ 247381 h 309831"/>
              <a:gd name="T22" fmla="*/ 136868 w 351718"/>
              <a:gd name="T23" fmla="*/ 178105 h 309831"/>
              <a:gd name="T24" fmla="*/ 102650 w 351718"/>
              <a:gd name="T25" fmla="*/ 108828 h 309831"/>
              <a:gd name="T26" fmla="*/ 119758 w 351718"/>
              <a:gd name="T27" fmla="*/ 4912 h 309831"/>
              <a:gd name="T28" fmla="*/ 171084 w 351718"/>
              <a:gd name="T29" fmla="*/ 22233 h 309831"/>
              <a:gd name="T30" fmla="*/ 205300 w 351718"/>
              <a:gd name="T31" fmla="*/ 74189 h 309831"/>
              <a:gd name="T32" fmla="*/ 222410 w 351718"/>
              <a:gd name="T33" fmla="*/ 143466 h 309831"/>
              <a:gd name="T34" fmla="*/ 273734 w 351718"/>
              <a:gd name="T35" fmla="*/ 178105 h 309831"/>
              <a:gd name="T36" fmla="*/ 307952 w 351718"/>
              <a:gd name="T37" fmla="*/ 230061 h 309831"/>
              <a:gd name="T38" fmla="*/ 376386 w 351718"/>
              <a:gd name="T39" fmla="*/ 316658 h 309831"/>
              <a:gd name="T40" fmla="*/ 427710 w 351718"/>
              <a:gd name="T41" fmla="*/ 420572 h 309831"/>
              <a:gd name="T42" fmla="*/ 479036 w 351718"/>
              <a:gd name="T43" fmla="*/ 437890 h 309831"/>
              <a:gd name="T44" fmla="*/ 513254 w 351718"/>
              <a:gd name="T45" fmla="*/ 403253 h 309831"/>
              <a:gd name="T46" fmla="*/ 496144 w 351718"/>
              <a:gd name="T47" fmla="*/ 264700 h 309831"/>
              <a:gd name="T48" fmla="*/ 461928 w 351718"/>
              <a:gd name="T49" fmla="*/ 230061 h 309831"/>
              <a:gd name="T50" fmla="*/ 393494 w 351718"/>
              <a:gd name="T51" fmla="*/ 143466 h 309831"/>
              <a:gd name="T52" fmla="*/ 307952 w 351718"/>
              <a:gd name="T53" fmla="*/ 74189 h 309831"/>
              <a:gd name="T54" fmla="*/ 290844 w 351718"/>
              <a:gd name="T55" fmla="*/ 22233 h 309831"/>
              <a:gd name="T56" fmla="*/ 342168 w 351718"/>
              <a:gd name="T57" fmla="*/ 4912 h 309831"/>
              <a:gd name="T58" fmla="*/ 393494 w 351718"/>
              <a:gd name="T59" fmla="*/ 22233 h 309831"/>
              <a:gd name="T60" fmla="*/ 479036 w 351718"/>
              <a:gd name="T61" fmla="*/ 91509 h 309831"/>
              <a:gd name="T62" fmla="*/ 496144 w 351718"/>
              <a:gd name="T63" fmla="*/ 143466 h 309831"/>
              <a:gd name="T64" fmla="*/ 564579 w 351718"/>
              <a:gd name="T65" fmla="*/ 230061 h 309831"/>
              <a:gd name="T66" fmla="*/ 598796 w 351718"/>
              <a:gd name="T67" fmla="*/ 333976 h 309831"/>
              <a:gd name="T68" fmla="*/ 615904 w 351718"/>
              <a:gd name="T69" fmla="*/ 403253 h 30983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51718" h="309831">
                <a:moveTo>
                  <a:pt x="0" y="71156"/>
                </a:moveTo>
                <a:cubicBezTo>
                  <a:pt x="19538" y="84182"/>
                  <a:pt x="42011" y="93628"/>
                  <a:pt x="58615" y="110233"/>
                </a:cubicBezTo>
                <a:cubicBezTo>
                  <a:pt x="65897" y="117515"/>
                  <a:pt x="63086" y="130711"/>
                  <a:pt x="68384" y="139541"/>
                </a:cubicBezTo>
                <a:cubicBezTo>
                  <a:pt x="73123" y="147439"/>
                  <a:pt x="81410" y="152566"/>
                  <a:pt x="87923" y="159079"/>
                </a:cubicBezTo>
                <a:cubicBezTo>
                  <a:pt x="112478" y="232746"/>
                  <a:pt x="76499" y="144799"/>
                  <a:pt x="127000" y="207925"/>
                </a:cubicBezTo>
                <a:cubicBezTo>
                  <a:pt x="164893" y="255291"/>
                  <a:pt x="102132" y="225688"/>
                  <a:pt x="166077" y="247002"/>
                </a:cubicBezTo>
                <a:cubicBezTo>
                  <a:pt x="172590" y="266541"/>
                  <a:pt x="188169" y="326054"/>
                  <a:pt x="185615" y="305618"/>
                </a:cubicBezTo>
                <a:cubicBezTo>
                  <a:pt x="182359" y="279567"/>
                  <a:pt x="183390" y="252611"/>
                  <a:pt x="175846" y="227464"/>
                </a:cubicBezTo>
                <a:cubicBezTo>
                  <a:pt x="173199" y="218642"/>
                  <a:pt x="162061" y="215117"/>
                  <a:pt x="156307" y="207925"/>
                </a:cubicBezTo>
                <a:cubicBezTo>
                  <a:pt x="124170" y="167754"/>
                  <a:pt x="153948" y="184345"/>
                  <a:pt x="107461" y="168848"/>
                </a:cubicBezTo>
                <a:cubicBezTo>
                  <a:pt x="100948" y="159079"/>
                  <a:pt x="92548" y="150333"/>
                  <a:pt x="87923" y="139541"/>
                </a:cubicBezTo>
                <a:cubicBezTo>
                  <a:pt x="82634" y="127200"/>
                  <a:pt x="82868" y="113036"/>
                  <a:pt x="78154" y="100464"/>
                </a:cubicBezTo>
                <a:cubicBezTo>
                  <a:pt x="73040" y="86828"/>
                  <a:pt x="65128" y="74413"/>
                  <a:pt x="58615" y="61387"/>
                </a:cubicBezTo>
                <a:cubicBezTo>
                  <a:pt x="61871" y="41848"/>
                  <a:pt x="56010" y="18239"/>
                  <a:pt x="68384" y="2771"/>
                </a:cubicBezTo>
                <a:cubicBezTo>
                  <a:pt x="74817" y="-5270"/>
                  <a:pt x="89651" y="6108"/>
                  <a:pt x="97692" y="12541"/>
                </a:cubicBezTo>
                <a:cubicBezTo>
                  <a:pt x="106860" y="19875"/>
                  <a:pt x="110717" y="32079"/>
                  <a:pt x="117230" y="41848"/>
                </a:cubicBezTo>
                <a:cubicBezTo>
                  <a:pt x="120487" y="54874"/>
                  <a:pt x="119552" y="69753"/>
                  <a:pt x="127000" y="80925"/>
                </a:cubicBezTo>
                <a:cubicBezTo>
                  <a:pt x="133513" y="90694"/>
                  <a:pt x="148005" y="92162"/>
                  <a:pt x="156307" y="100464"/>
                </a:cubicBezTo>
                <a:cubicBezTo>
                  <a:pt x="164609" y="108766"/>
                  <a:pt x="168511" y="120603"/>
                  <a:pt x="175846" y="129771"/>
                </a:cubicBezTo>
                <a:cubicBezTo>
                  <a:pt x="231522" y="199366"/>
                  <a:pt x="154790" y="88421"/>
                  <a:pt x="214923" y="178618"/>
                </a:cubicBezTo>
                <a:cubicBezTo>
                  <a:pt x="221358" y="197924"/>
                  <a:pt x="227015" y="223461"/>
                  <a:pt x="244230" y="237233"/>
                </a:cubicBezTo>
                <a:cubicBezTo>
                  <a:pt x="252271" y="243666"/>
                  <a:pt x="263769" y="243746"/>
                  <a:pt x="273538" y="247002"/>
                </a:cubicBezTo>
                <a:cubicBezTo>
                  <a:pt x="280051" y="240489"/>
                  <a:pt x="292161" y="236629"/>
                  <a:pt x="293077" y="227464"/>
                </a:cubicBezTo>
                <a:cubicBezTo>
                  <a:pt x="295689" y="201340"/>
                  <a:pt x="290851" y="174457"/>
                  <a:pt x="283307" y="149310"/>
                </a:cubicBezTo>
                <a:cubicBezTo>
                  <a:pt x="280660" y="140488"/>
                  <a:pt x="269523" y="136963"/>
                  <a:pt x="263769" y="129771"/>
                </a:cubicBezTo>
                <a:cubicBezTo>
                  <a:pt x="241208" y="101569"/>
                  <a:pt x="250895" y="101887"/>
                  <a:pt x="224692" y="80925"/>
                </a:cubicBezTo>
                <a:cubicBezTo>
                  <a:pt x="163073" y="31630"/>
                  <a:pt x="223021" y="89025"/>
                  <a:pt x="175846" y="41848"/>
                </a:cubicBezTo>
                <a:cubicBezTo>
                  <a:pt x="172590" y="32079"/>
                  <a:pt x="161472" y="21751"/>
                  <a:pt x="166077" y="12541"/>
                </a:cubicBezTo>
                <a:cubicBezTo>
                  <a:pt x="170682" y="3331"/>
                  <a:pt x="185086" y="2771"/>
                  <a:pt x="195384" y="2771"/>
                </a:cubicBezTo>
                <a:cubicBezTo>
                  <a:pt x="205682" y="2771"/>
                  <a:pt x="215481" y="7936"/>
                  <a:pt x="224692" y="12541"/>
                </a:cubicBezTo>
                <a:cubicBezTo>
                  <a:pt x="249343" y="24866"/>
                  <a:pt x="255363" y="33442"/>
                  <a:pt x="273538" y="51618"/>
                </a:cubicBezTo>
                <a:cubicBezTo>
                  <a:pt x="276794" y="61387"/>
                  <a:pt x="278009" y="72095"/>
                  <a:pt x="283307" y="80925"/>
                </a:cubicBezTo>
                <a:cubicBezTo>
                  <a:pt x="318105" y="138921"/>
                  <a:pt x="288869" y="54362"/>
                  <a:pt x="322384" y="129771"/>
                </a:cubicBezTo>
                <a:cubicBezTo>
                  <a:pt x="330749" y="148591"/>
                  <a:pt x="335410" y="168848"/>
                  <a:pt x="341923" y="188387"/>
                </a:cubicBezTo>
                <a:cubicBezTo>
                  <a:pt x="352722" y="220783"/>
                  <a:pt x="351692" y="207398"/>
                  <a:pt x="351692" y="227464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B4DE65E-F498-426F-8383-A709C3EBC4A6}"/>
              </a:ext>
            </a:extLst>
          </p:cNvPr>
          <p:cNvSpPr>
            <a:spLocks noChangeArrowheads="1"/>
          </p:cNvSpPr>
          <p:nvPr/>
        </p:nvSpPr>
        <p:spPr bwMode="auto">
          <a:xfrm rot="-1201180">
            <a:off x="6772275" y="3379788"/>
            <a:ext cx="546100" cy="185737"/>
          </a:xfrm>
          <a:prstGeom prst="ellipse">
            <a:avLst/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CB31C06-653A-466E-A644-F6AA4C6D067C}"/>
              </a:ext>
            </a:extLst>
          </p:cNvPr>
          <p:cNvSpPr>
            <a:spLocks noChangeArrowheads="1"/>
          </p:cNvSpPr>
          <p:nvPr/>
        </p:nvSpPr>
        <p:spPr bwMode="auto">
          <a:xfrm rot="-1201180">
            <a:off x="6002338" y="3397250"/>
            <a:ext cx="547687" cy="185738"/>
          </a:xfrm>
          <a:prstGeom prst="ellipse">
            <a:avLst/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A4F0BC9-5F5B-4073-AD43-A2C7F191B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0538" y="4338638"/>
            <a:ext cx="215900" cy="20796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97B842E-94FC-4084-BFF0-A9C9F2EDAA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54663" y="4195763"/>
            <a:ext cx="2466975" cy="508000"/>
          </a:xfrm>
          <a:prstGeom prst="line">
            <a:avLst/>
          </a:prstGeom>
          <a:noFill/>
          <a:ln w="3175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5D62674B-7516-485C-ABDB-62FDA6EDF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3538" y="4348163"/>
            <a:ext cx="296862" cy="312737"/>
          </a:xfrm>
          <a:prstGeom prst="ellipse">
            <a:avLst/>
          </a:prstGeom>
          <a:solidFill>
            <a:schemeClr val="tx1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7B76C17-D2CE-426F-AC1C-830C84DC5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0" y="3797300"/>
            <a:ext cx="1003300" cy="1162050"/>
          </a:xfrm>
          <a:prstGeom prst="ellipse">
            <a:avLst/>
          </a:prstGeom>
          <a:solidFill>
            <a:srgbClr val="660066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7B7AC7B-837B-4C86-B48E-746827FAF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75" y="4235450"/>
            <a:ext cx="325438" cy="407988"/>
          </a:xfrm>
          <a:prstGeom prst="ellipse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1DEC823-7A9E-4D3D-BAEF-9818536EE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4733925"/>
            <a:ext cx="79375" cy="82550"/>
          </a:xfrm>
          <a:prstGeom prst="ellipse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6D5BFCE-C38D-445B-B6FB-2C44AD766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75" y="4949825"/>
            <a:ext cx="80963" cy="80963"/>
          </a:xfrm>
          <a:prstGeom prst="ellipse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FC0FF8A-8068-4839-8C7E-E076D77DD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3" y="5054600"/>
            <a:ext cx="80962" cy="82550"/>
          </a:xfrm>
          <a:prstGeom prst="ellipse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0D186E9-5833-4F59-9FFB-9181DA919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6438" y="4976813"/>
            <a:ext cx="80962" cy="77787"/>
          </a:xfrm>
          <a:prstGeom prst="ellipse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4206F3A-2C06-4CDE-AD87-942EDB2D6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175" y="4002088"/>
            <a:ext cx="80963" cy="77787"/>
          </a:xfrm>
          <a:prstGeom prst="ellipse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E4BBA49-5EB1-4CAE-8382-985480480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138" y="4152900"/>
            <a:ext cx="80962" cy="82550"/>
          </a:xfrm>
          <a:prstGeom prst="ellipse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138FFFD-5ACB-4EB4-B0C4-3CC234ED8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2325" y="4694238"/>
            <a:ext cx="79375" cy="80962"/>
          </a:xfrm>
          <a:prstGeom prst="ellipse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D760ED16-AD3B-44AE-9E11-E138A4EE757F}"/>
              </a:ext>
            </a:extLst>
          </p:cNvPr>
          <p:cNvSpPr>
            <a:spLocks/>
          </p:cNvSpPr>
          <p:nvPr/>
        </p:nvSpPr>
        <p:spPr bwMode="auto">
          <a:xfrm rot="-963577">
            <a:off x="6078538" y="3405188"/>
            <a:ext cx="377825" cy="206375"/>
          </a:xfrm>
          <a:custGeom>
            <a:avLst/>
            <a:gdLst>
              <a:gd name="T0" fmla="*/ 0 w 216582"/>
              <a:gd name="T1" fmla="*/ 74530 h 115574"/>
              <a:gd name="T2" fmla="*/ 17174 w 216582"/>
              <a:gd name="T3" fmla="*/ 136058 h 115574"/>
              <a:gd name="T4" fmla="*/ 34349 w 216582"/>
              <a:gd name="T5" fmla="*/ 162427 h 115574"/>
              <a:gd name="T6" fmla="*/ 85869 w 216582"/>
              <a:gd name="T7" fmla="*/ 153638 h 115574"/>
              <a:gd name="T8" fmla="*/ 120218 w 216582"/>
              <a:gd name="T9" fmla="*/ 48161 h 115574"/>
              <a:gd name="T10" fmla="*/ 163152 w 216582"/>
              <a:gd name="T11" fmla="*/ 56950 h 115574"/>
              <a:gd name="T12" fmla="*/ 180326 w 216582"/>
              <a:gd name="T13" fmla="*/ 171217 h 115574"/>
              <a:gd name="T14" fmla="*/ 188913 w 216582"/>
              <a:gd name="T15" fmla="*/ 197586 h 115574"/>
              <a:gd name="T16" fmla="*/ 214673 w 216582"/>
              <a:gd name="T17" fmla="*/ 206375 h 115574"/>
              <a:gd name="T18" fmla="*/ 249021 w 216582"/>
              <a:gd name="T19" fmla="*/ 197586 h 115574"/>
              <a:gd name="T20" fmla="*/ 257607 w 216582"/>
              <a:gd name="T21" fmla="*/ 171217 h 115574"/>
              <a:gd name="T22" fmla="*/ 274782 w 216582"/>
              <a:gd name="T23" fmla="*/ 144849 h 115574"/>
              <a:gd name="T24" fmla="*/ 343478 w 216582"/>
              <a:gd name="T25" fmla="*/ 13001 h 115574"/>
              <a:gd name="T26" fmla="*/ 360651 w 216582"/>
              <a:gd name="T27" fmla="*/ 39372 h 115574"/>
              <a:gd name="T28" fmla="*/ 377825 w 216582"/>
              <a:gd name="T29" fmla="*/ 127269 h 11557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16582" h="115574">
                <a:moveTo>
                  <a:pt x="0" y="41738"/>
                </a:moveTo>
                <a:cubicBezTo>
                  <a:pt x="3282" y="53224"/>
                  <a:pt x="5409" y="65104"/>
                  <a:pt x="9845" y="76195"/>
                </a:cubicBezTo>
                <a:cubicBezTo>
                  <a:pt x="12042" y="81688"/>
                  <a:pt x="13951" y="89527"/>
                  <a:pt x="19690" y="90962"/>
                </a:cubicBezTo>
                <a:cubicBezTo>
                  <a:pt x="29372" y="93383"/>
                  <a:pt x="39379" y="87681"/>
                  <a:pt x="49223" y="86040"/>
                </a:cubicBezTo>
                <a:cubicBezTo>
                  <a:pt x="51233" y="63936"/>
                  <a:pt x="37921" y="26971"/>
                  <a:pt x="68913" y="26971"/>
                </a:cubicBezTo>
                <a:cubicBezTo>
                  <a:pt x="77279" y="26971"/>
                  <a:pt x="85320" y="30252"/>
                  <a:pt x="93524" y="31893"/>
                </a:cubicBezTo>
                <a:cubicBezTo>
                  <a:pt x="105922" y="81489"/>
                  <a:pt x="89194" y="10836"/>
                  <a:pt x="103369" y="95885"/>
                </a:cubicBezTo>
                <a:cubicBezTo>
                  <a:pt x="104222" y="101003"/>
                  <a:pt x="104622" y="106983"/>
                  <a:pt x="108291" y="110652"/>
                </a:cubicBezTo>
                <a:cubicBezTo>
                  <a:pt x="111960" y="114321"/>
                  <a:pt x="118136" y="113933"/>
                  <a:pt x="123058" y="115574"/>
                </a:cubicBezTo>
                <a:cubicBezTo>
                  <a:pt x="129621" y="113933"/>
                  <a:pt x="137464" y="114878"/>
                  <a:pt x="142747" y="110652"/>
                </a:cubicBezTo>
                <a:cubicBezTo>
                  <a:pt x="146799" y="107411"/>
                  <a:pt x="145349" y="100526"/>
                  <a:pt x="147669" y="95885"/>
                </a:cubicBezTo>
                <a:cubicBezTo>
                  <a:pt x="150315" y="90594"/>
                  <a:pt x="154232" y="86040"/>
                  <a:pt x="157514" y="81118"/>
                </a:cubicBezTo>
                <a:cubicBezTo>
                  <a:pt x="160644" y="31030"/>
                  <a:pt x="137506" y="-19114"/>
                  <a:pt x="196893" y="7281"/>
                </a:cubicBezTo>
                <a:cubicBezTo>
                  <a:pt x="202299" y="9684"/>
                  <a:pt x="203456" y="17126"/>
                  <a:pt x="206737" y="22049"/>
                </a:cubicBezTo>
                <a:cubicBezTo>
                  <a:pt x="211915" y="68657"/>
                  <a:pt x="201153" y="55844"/>
                  <a:pt x="216582" y="71273"/>
                </a:cubicBezTo>
              </a:path>
            </a:pathLst>
          </a:custGeom>
          <a:noFill/>
          <a:ln w="3175" cap="flat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6A764C7B-F983-45CB-8EC7-51AD80FAA649}"/>
              </a:ext>
            </a:extLst>
          </p:cNvPr>
          <p:cNvSpPr>
            <a:spLocks/>
          </p:cNvSpPr>
          <p:nvPr/>
        </p:nvSpPr>
        <p:spPr bwMode="auto">
          <a:xfrm rot="-963577">
            <a:off x="6816725" y="3417888"/>
            <a:ext cx="377825" cy="206375"/>
          </a:xfrm>
          <a:custGeom>
            <a:avLst/>
            <a:gdLst>
              <a:gd name="T0" fmla="*/ 0 w 216582"/>
              <a:gd name="T1" fmla="*/ 74530 h 115574"/>
              <a:gd name="T2" fmla="*/ 17174 w 216582"/>
              <a:gd name="T3" fmla="*/ 136058 h 115574"/>
              <a:gd name="T4" fmla="*/ 34349 w 216582"/>
              <a:gd name="T5" fmla="*/ 162427 h 115574"/>
              <a:gd name="T6" fmla="*/ 85869 w 216582"/>
              <a:gd name="T7" fmla="*/ 153638 h 115574"/>
              <a:gd name="T8" fmla="*/ 120218 w 216582"/>
              <a:gd name="T9" fmla="*/ 48161 h 115574"/>
              <a:gd name="T10" fmla="*/ 163152 w 216582"/>
              <a:gd name="T11" fmla="*/ 56950 h 115574"/>
              <a:gd name="T12" fmla="*/ 180326 w 216582"/>
              <a:gd name="T13" fmla="*/ 171217 h 115574"/>
              <a:gd name="T14" fmla="*/ 188913 w 216582"/>
              <a:gd name="T15" fmla="*/ 197586 h 115574"/>
              <a:gd name="T16" fmla="*/ 214673 w 216582"/>
              <a:gd name="T17" fmla="*/ 206375 h 115574"/>
              <a:gd name="T18" fmla="*/ 249021 w 216582"/>
              <a:gd name="T19" fmla="*/ 197586 h 115574"/>
              <a:gd name="T20" fmla="*/ 257607 w 216582"/>
              <a:gd name="T21" fmla="*/ 171217 h 115574"/>
              <a:gd name="T22" fmla="*/ 274782 w 216582"/>
              <a:gd name="T23" fmla="*/ 144849 h 115574"/>
              <a:gd name="T24" fmla="*/ 343478 w 216582"/>
              <a:gd name="T25" fmla="*/ 13001 h 115574"/>
              <a:gd name="T26" fmla="*/ 360651 w 216582"/>
              <a:gd name="T27" fmla="*/ 39372 h 115574"/>
              <a:gd name="T28" fmla="*/ 377825 w 216582"/>
              <a:gd name="T29" fmla="*/ 127269 h 11557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16582" h="115574">
                <a:moveTo>
                  <a:pt x="0" y="41738"/>
                </a:moveTo>
                <a:cubicBezTo>
                  <a:pt x="3282" y="53224"/>
                  <a:pt x="5409" y="65104"/>
                  <a:pt x="9845" y="76195"/>
                </a:cubicBezTo>
                <a:cubicBezTo>
                  <a:pt x="12042" y="81688"/>
                  <a:pt x="13951" y="89527"/>
                  <a:pt x="19690" y="90962"/>
                </a:cubicBezTo>
                <a:cubicBezTo>
                  <a:pt x="29372" y="93383"/>
                  <a:pt x="39379" y="87681"/>
                  <a:pt x="49223" y="86040"/>
                </a:cubicBezTo>
                <a:cubicBezTo>
                  <a:pt x="51233" y="63936"/>
                  <a:pt x="37921" y="26971"/>
                  <a:pt x="68913" y="26971"/>
                </a:cubicBezTo>
                <a:cubicBezTo>
                  <a:pt x="77279" y="26971"/>
                  <a:pt x="85320" y="30252"/>
                  <a:pt x="93524" y="31893"/>
                </a:cubicBezTo>
                <a:cubicBezTo>
                  <a:pt x="105922" y="81489"/>
                  <a:pt x="89194" y="10836"/>
                  <a:pt x="103369" y="95885"/>
                </a:cubicBezTo>
                <a:cubicBezTo>
                  <a:pt x="104222" y="101003"/>
                  <a:pt x="104622" y="106983"/>
                  <a:pt x="108291" y="110652"/>
                </a:cubicBezTo>
                <a:cubicBezTo>
                  <a:pt x="111960" y="114321"/>
                  <a:pt x="118136" y="113933"/>
                  <a:pt x="123058" y="115574"/>
                </a:cubicBezTo>
                <a:cubicBezTo>
                  <a:pt x="129621" y="113933"/>
                  <a:pt x="137464" y="114878"/>
                  <a:pt x="142747" y="110652"/>
                </a:cubicBezTo>
                <a:cubicBezTo>
                  <a:pt x="146799" y="107411"/>
                  <a:pt x="145349" y="100526"/>
                  <a:pt x="147669" y="95885"/>
                </a:cubicBezTo>
                <a:cubicBezTo>
                  <a:pt x="150315" y="90594"/>
                  <a:pt x="154232" y="86040"/>
                  <a:pt x="157514" y="81118"/>
                </a:cubicBezTo>
                <a:cubicBezTo>
                  <a:pt x="160644" y="31030"/>
                  <a:pt x="137506" y="-19114"/>
                  <a:pt x="196893" y="7281"/>
                </a:cubicBezTo>
                <a:cubicBezTo>
                  <a:pt x="202299" y="9684"/>
                  <a:pt x="203456" y="17126"/>
                  <a:pt x="206737" y="22049"/>
                </a:cubicBezTo>
                <a:cubicBezTo>
                  <a:pt x="211915" y="68657"/>
                  <a:pt x="201153" y="55844"/>
                  <a:pt x="216582" y="71273"/>
                </a:cubicBezTo>
              </a:path>
            </a:pathLst>
          </a:custGeom>
          <a:noFill/>
          <a:ln w="3175" cap="flat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1293" name="Picture 2" descr="dna1.jpg">
            <a:extLst>
              <a:ext uri="{FF2B5EF4-FFF2-40B4-BE49-F238E27FC236}">
                <a16:creationId xmlns:a16="http://schemas.microsoft.com/office/drawing/2014/main" id="{BE83D9E8-86DE-4825-9D33-195DF218F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3810000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4" name="Text Box 17">
            <a:extLst>
              <a:ext uri="{FF2B5EF4-FFF2-40B4-BE49-F238E27FC236}">
                <a16:creationId xmlns:a16="http://schemas.microsoft.com/office/drawing/2014/main" id="{5652A224-9CEC-4A93-BEAC-8DFD275B7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25" y="5915025"/>
            <a:ext cx="82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DNA</a:t>
            </a:r>
          </a:p>
        </p:txBody>
      </p:sp>
      <p:pic>
        <p:nvPicPr>
          <p:cNvPr id="11295" name="Picture 45" descr="nucleus.jpg">
            <a:extLst>
              <a:ext uri="{FF2B5EF4-FFF2-40B4-BE49-F238E27FC236}">
                <a16:creationId xmlns:a16="http://schemas.microsoft.com/office/drawing/2014/main" id="{41568BE2-1F2B-46BD-B282-C66639DFE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74950"/>
            <a:ext cx="48768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6" name="Left Arrow 3">
            <a:extLst>
              <a:ext uri="{FF2B5EF4-FFF2-40B4-BE49-F238E27FC236}">
                <a16:creationId xmlns:a16="http://schemas.microsoft.com/office/drawing/2014/main" id="{CD2E71E5-96A7-4659-A2CB-531D565F9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552950"/>
            <a:ext cx="1371600" cy="533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11297" name="TextBox 4">
            <a:extLst>
              <a:ext uri="{FF2B5EF4-FFF2-40B4-BE49-F238E27FC236}">
                <a16:creationId xmlns:a16="http://schemas.microsoft.com/office/drawing/2014/main" id="{1BE09FE3-4DCD-4380-A69A-B76D3705D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5775" y="3581400"/>
            <a:ext cx="1068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nucleus</a:t>
            </a:r>
          </a:p>
        </p:txBody>
      </p:sp>
      <p:sp>
        <p:nvSpPr>
          <p:cNvPr id="11298" name="TextBox 47">
            <a:extLst>
              <a:ext uri="{FF2B5EF4-FFF2-40B4-BE49-F238E27FC236}">
                <a16:creationId xmlns:a16="http://schemas.microsoft.com/office/drawing/2014/main" id="{9CBB5B79-0DE9-49C7-9736-BCB25277D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590800"/>
            <a:ext cx="1069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Nuclear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pores</a:t>
            </a:r>
          </a:p>
        </p:txBody>
      </p:sp>
      <p:sp>
        <p:nvSpPr>
          <p:cNvPr id="11299" name="TextBox 48">
            <a:extLst>
              <a:ext uri="{FF2B5EF4-FFF2-40B4-BE49-F238E27FC236}">
                <a16:creationId xmlns:a16="http://schemas.microsoft.com/office/drawing/2014/main" id="{F023855E-2F07-46AE-B9F6-768922478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229350"/>
            <a:ext cx="128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Cisternae</a:t>
            </a:r>
          </a:p>
        </p:txBody>
      </p:sp>
      <p:sp>
        <p:nvSpPr>
          <p:cNvPr id="11300" name="TextBox 49">
            <a:extLst>
              <a:ext uri="{FF2B5EF4-FFF2-40B4-BE49-F238E27FC236}">
                <a16:creationId xmlns:a16="http://schemas.microsoft.com/office/drawing/2014/main" id="{7943B83C-A04E-4407-8878-EF1BCED6D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962400"/>
            <a:ext cx="1268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nucleolus</a:t>
            </a:r>
          </a:p>
        </p:txBody>
      </p:sp>
      <p:sp>
        <p:nvSpPr>
          <p:cNvPr id="11301" name="TextBox 50">
            <a:extLst>
              <a:ext uri="{FF2B5EF4-FFF2-40B4-BE49-F238E27FC236}">
                <a16:creationId xmlns:a16="http://schemas.microsoft.com/office/drawing/2014/main" id="{66430F0B-F5E1-4404-A5D5-583081C29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352800"/>
            <a:ext cx="1311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chromatin</a:t>
            </a:r>
          </a:p>
        </p:txBody>
      </p:sp>
      <p:sp>
        <p:nvSpPr>
          <p:cNvPr id="11302" name="TextBox 51">
            <a:extLst>
              <a:ext uri="{FF2B5EF4-FFF2-40B4-BE49-F238E27FC236}">
                <a16:creationId xmlns:a16="http://schemas.microsoft.com/office/drawing/2014/main" id="{820417F1-CA0A-401C-90CB-A91741B5E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514600"/>
            <a:ext cx="2181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Nuclear envelope</a:t>
            </a:r>
          </a:p>
        </p:txBody>
      </p:sp>
      <p:cxnSp>
        <p:nvCxnSpPr>
          <p:cNvPr id="11303" name="Straight Connector 8">
            <a:extLst>
              <a:ext uri="{FF2B5EF4-FFF2-40B4-BE49-F238E27FC236}">
                <a16:creationId xmlns:a16="http://schemas.microsoft.com/office/drawing/2014/main" id="{AB4AE10F-A176-44A3-9A65-38B2BE4F2B3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620000" y="3810000"/>
            <a:ext cx="609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04" name="Straight Connector 56">
            <a:extLst>
              <a:ext uri="{FF2B5EF4-FFF2-40B4-BE49-F238E27FC236}">
                <a16:creationId xmlns:a16="http://schemas.microsoft.com/office/drawing/2014/main" id="{EB9F6B2B-E09A-418C-B577-1D762C14B27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467600" y="3276600"/>
            <a:ext cx="457200" cy="304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05" name="Straight Connector 59">
            <a:extLst>
              <a:ext uri="{FF2B5EF4-FFF2-40B4-BE49-F238E27FC236}">
                <a16:creationId xmlns:a16="http://schemas.microsoft.com/office/drawing/2014/main" id="{72270BE8-D030-4FA6-BD53-94599809012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010400" y="2971800"/>
            <a:ext cx="762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06" name="Straight Connector 61">
            <a:extLst>
              <a:ext uri="{FF2B5EF4-FFF2-40B4-BE49-F238E27FC236}">
                <a16:creationId xmlns:a16="http://schemas.microsoft.com/office/drawing/2014/main" id="{7D64EFC9-D832-41A9-8CC2-78F2E50D151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562600" y="2971800"/>
            <a:ext cx="3048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07" name="Straight Connector 32796">
            <a:extLst>
              <a:ext uri="{FF2B5EF4-FFF2-40B4-BE49-F238E27FC236}">
                <a16:creationId xmlns:a16="http://schemas.microsoft.com/office/drawing/2014/main" id="{6EF5A244-CA8A-4E12-97DE-3C76972D6CF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867400" y="5867400"/>
            <a:ext cx="53340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08" name="Straight Connector 97">
            <a:extLst>
              <a:ext uri="{FF2B5EF4-FFF2-40B4-BE49-F238E27FC236}">
                <a16:creationId xmlns:a16="http://schemas.microsoft.com/office/drawing/2014/main" id="{988BB689-1C03-4500-88CF-A8798EBC0EB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867400" y="5943600"/>
            <a:ext cx="106680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88E82628-F0DB-492F-B053-2D5EEA4017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u="sng"/>
              <a:t>The Nucleus</a:t>
            </a:r>
            <a:endParaRPr lang="en-US" altLang="en-US"/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D63AED17-AA55-475D-9CC6-BCC6C7080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6" name="Rectangle 5">
            <a:extLst>
              <a:ext uri="{FF2B5EF4-FFF2-40B4-BE49-F238E27FC236}">
                <a16:creationId xmlns:a16="http://schemas.microsoft.com/office/drawing/2014/main" id="{A93665F0-2AE5-4C43-860F-15684DC06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7" name="Rectangle 6">
            <a:extLst>
              <a:ext uri="{FF2B5EF4-FFF2-40B4-BE49-F238E27FC236}">
                <a16:creationId xmlns:a16="http://schemas.microsoft.com/office/drawing/2014/main" id="{D1D8D562-2EB0-4656-B861-AA7AFC48A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8" name="Rectangle 7">
            <a:extLst>
              <a:ext uri="{FF2B5EF4-FFF2-40B4-BE49-F238E27FC236}">
                <a16:creationId xmlns:a16="http://schemas.microsoft.com/office/drawing/2014/main" id="{D73C03AD-914E-40C1-B3F5-54B43D1F7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9" name="Text Box 8">
            <a:extLst>
              <a:ext uri="{FF2B5EF4-FFF2-40B4-BE49-F238E27FC236}">
                <a16:creationId xmlns:a16="http://schemas.microsoft.com/office/drawing/2014/main" id="{BE8F6F3A-5F1F-4422-865E-F87EB6233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83216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In humans the nucleus contains chromosomes, there are 23 pairs of chromosomes, making 46 in total. Each paired chromosome has 2 variants of a gene. Genes are made of DNA. The genes code for our characteristics, such as eye color, hair type, they may even determine personality.</a:t>
            </a:r>
          </a:p>
        </p:txBody>
      </p:sp>
      <p:sp>
        <p:nvSpPr>
          <p:cNvPr id="13320" name="Text Box 13">
            <a:extLst>
              <a:ext uri="{FF2B5EF4-FFF2-40B4-BE49-F238E27FC236}">
                <a16:creationId xmlns:a16="http://schemas.microsoft.com/office/drawing/2014/main" id="{0C084AAA-2B31-459D-915A-58A3C521A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5943600"/>
            <a:ext cx="82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DNA</a:t>
            </a:r>
          </a:p>
        </p:txBody>
      </p:sp>
      <p:sp>
        <p:nvSpPr>
          <p:cNvPr id="13321" name="Text Box 18">
            <a:extLst>
              <a:ext uri="{FF2B5EF4-FFF2-40B4-BE49-F238E27FC236}">
                <a16:creationId xmlns:a16="http://schemas.microsoft.com/office/drawing/2014/main" id="{F498DC1A-3EFD-43F4-9C97-F0A9A63D2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25" y="6669088"/>
            <a:ext cx="777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>
                <a:solidFill>
                  <a:schemeClr val="accent2"/>
                </a:solidFill>
              </a:rPr>
              <a:t>BiologyGuy©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pic>
        <p:nvPicPr>
          <p:cNvPr id="13322" name="Picture 1" descr="nucleus.jpg">
            <a:extLst>
              <a:ext uri="{FF2B5EF4-FFF2-40B4-BE49-F238E27FC236}">
                <a16:creationId xmlns:a16="http://schemas.microsoft.com/office/drawing/2014/main" id="{66781A71-4D11-4CA7-887D-D800817F2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33607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ext Box 11">
            <a:extLst>
              <a:ext uri="{FF2B5EF4-FFF2-40B4-BE49-F238E27FC236}">
                <a16:creationId xmlns:a16="http://schemas.microsoft.com/office/drawing/2014/main" id="{68ED5785-1231-489B-901C-D615E8B1B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019800"/>
            <a:ext cx="2263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NUCLEUS</a:t>
            </a:r>
          </a:p>
        </p:txBody>
      </p:sp>
      <p:sp>
        <p:nvSpPr>
          <p:cNvPr id="13324" name="Rectangle 3">
            <a:extLst>
              <a:ext uri="{FF2B5EF4-FFF2-40B4-BE49-F238E27FC236}">
                <a16:creationId xmlns:a16="http://schemas.microsoft.com/office/drawing/2014/main" id="{63906555-2D0C-4C00-9932-74BC78D5E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352800"/>
            <a:ext cx="2286000" cy="312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13325" name="Picture 2" descr="chromosome.jpg">
            <a:extLst>
              <a:ext uri="{FF2B5EF4-FFF2-40B4-BE49-F238E27FC236}">
                <a16:creationId xmlns:a16="http://schemas.microsoft.com/office/drawing/2014/main" id="{59E8A804-3307-41AC-8B96-769100202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2" descr="dna1.jpg">
            <a:extLst>
              <a:ext uri="{FF2B5EF4-FFF2-40B4-BE49-F238E27FC236}">
                <a16:creationId xmlns:a16="http://schemas.microsoft.com/office/drawing/2014/main" id="{0DAA135F-259F-403B-BE30-4760CEDE4F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528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7" name="Text Box 16">
            <a:extLst>
              <a:ext uri="{FF2B5EF4-FFF2-40B4-BE49-F238E27FC236}">
                <a16:creationId xmlns:a16="http://schemas.microsoft.com/office/drawing/2014/main" id="{72583C2A-05DD-49F6-9FA0-9565DA383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6096000"/>
            <a:ext cx="247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/>
              <a:t>CHROMOSOME</a:t>
            </a:r>
          </a:p>
        </p:txBody>
      </p:sp>
      <p:sp>
        <p:nvSpPr>
          <p:cNvPr id="13328" name="Text Box 17">
            <a:extLst>
              <a:ext uri="{FF2B5EF4-FFF2-40B4-BE49-F238E27FC236}">
                <a16:creationId xmlns:a16="http://schemas.microsoft.com/office/drawing/2014/main" id="{36000FE2-0DB9-4074-A0F5-7593199B9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019800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/>
              <a:t>DNA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BA77F3BB-E786-4253-B6EC-04D3D62A9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C88DFCB2-A612-4DF1-A999-CF82628CD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64" name="Rectangle 6">
            <a:extLst>
              <a:ext uri="{FF2B5EF4-FFF2-40B4-BE49-F238E27FC236}">
                <a16:creationId xmlns:a16="http://schemas.microsoft.com/office/drawing/2014/main" id="{57AED1EA-0345-414F-99EA-F658856D7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65" name="Rectangle 7">
            <a:extLst>
              <a:ext uri="{FF2B5EF4-FFF2-40B4-BE49-F238E27FC236}">
                <a16:creationId xmlns:a16="http://schemas.microsoft.com/office/drawing/2014/main" id="{66F09F5C-DA06-4947-ACEE-7F1360AD1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66" name="Text Box 14">
            <a:extLst>
              <a:ext uri="{FF2B5EF4-FFF2-40B4-BE49-F238E27FC236}">
                <a16:creationId xmlns:a16="http://schemas.microsoft.com/office/drawing/2014/main" id="{581ECECF-EA8A-403C-A0EB-5104C2AC4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u="sng"/>
              <a:t>How are DNA, Genes and Chromosomes linked?</a:t>
            </a:r>
            <a:endParaRPr lang="en-US" altLang="en-US" sz="2400"/>
          </a:p>
        </p:txBody>
      </p:sp>
      <p:sp>
        <p:nvSpPr>
          <p:cNvPr id="15367" name="Text Box 16">
            <a:extLst>
              <a:ext uri="{FF2B5EF4-FFF2-40B4-BE49-F238E27FC236}">
                <a16:creationId xmlns:a16="http://schemas.microsoft.com/office/drawing/2014/main" id="{304A6AE7-1007-4300-8781-8205DFBC2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5410200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/>
              <a:t> The cell contains the nucleus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 </a:t>
            </a:r>
          </a:p>
          <a:p>
            <a:pPr>
              <a:spcBef>
                <a:spcPct val="0"/>
              </a:spcBef>
            </a:pPr>
            <a:r>
              <a:rPr lang="en-US" altLang="en-US" sz="2800"/>
              <a:t>The nucleus contains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  chromosomes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 </a:t>
            </a:r>
          </a:p>
          <a:p>
            <a:pPr>
              <a:spcBef>
                <a:spcPct val="0"/>
              </a:spcBef>
            </a:pPr>
            <a:r>
              <a:rPr lang="en-US" altLang="en-US" sz="2800"/>
              <a:t>Chromosomes are made of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  genes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>
              <a:spcBef>
                <a:spcPct val="0"/>
              </a:spcBef>
            </a:pPr>
            <a:r>
              <a:rPr lang="en-US" altLang="en-US" sz="2800"/>
              <a:t>Genes are made of DNA</a:t>
            </a: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68" name="Text Box 17">
            <a:extLst>
              <a:ext uri="{FF2B5EF4-FFF2-40B4-BE49-F238E27FC236}">
                <a16:creationId xmlns:a16="http://schemas.microsoft.com/office/drawing/2014/main" id="{F464E817-C544-4990-BD12-B22F04681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25" y="6669088"/>
            <a:ext cx="777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>
                <a:solidFill>
                  <a:schemeClr val="accent2"/>
                </a:solidFill>
              </a:rPr>
              <a:t>BiologyGuy©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pic>
        <p:nvPicPr>
          <p:cNvPr id="15369" name="Picture 13" descr="genetics-156404_640.png">
            <a:extLst>
              <a:ext uri="{FF2B5EF4-FFF2-40B4-BE49-F238E27FC236}">
                <a16:creationId xmlns:a16="http://schemas.microsoft.com/office/drawing/2014/main" id="{4EFCEE8C-9785-4309-AC6B-48A26A828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326" b="2"/>
          <a:stretch>
            <a:fillRect/>
          </a:stretch>
        </p:blipFill>
        <p:spPr bwMode="auto">
          <a:xfrm>
            <a:off x="4419600" y="228600"/>
            <a:ext cx="4335463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TextBox 2">
            <a:extLst>
              <a:ext uri="{FF2B5EF4-FFF2-40B4-BE49-F238E27FC236}">
                <a16:creationId xmlns:a16="http://schemas.microsoft.com/office/drawing/2014/main" id="{5070AB24-89F9-482D-9933-CD129C1FA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600200"/>
            <a:ext cx="627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Cell</a:t>
            </a:r>
          </a:p>
        </p:txBody>
      </p:sp>
      <p:sp>
        <p:nvSpPr>
          <p:cNvPr id="15371" name="TextBox 15">
            <a:extLst>
              <a:ext uri="{FF2B5EF4-FFF2-40B4-BE49-F238E27FC236}">
                <a16:creationId xmlns:a16="http://schemas.microsoft.com/office/drawing/2014/main" id="{E00A1089-6285-4F25-918B-B50AED63B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990600"/>
            <a:ext cx="1068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nucleus</a:t>
            </a:r>
          </a:p>
        </p:txBody>
      </p:sp>
      <p:sp>
        <p:nvSpPr>
          <p:cNvPr id="15372" name="TextBox 16">
            <a:extLst>
              <a:ext uri="{FF2B5EF4-FFF2-40B4-BE49-F238E27FC236}">
                <a16:creationId xmlns:a16="http://schemas.microsoft.com/office/drawing/2014/main" id="{3FAFAC57-7EC5-4CB5-8465-9F6A98302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125" y="1066800"/>
            <a:ext cx="166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chromosome</a:t>
            </a:r>
          </a:p>
        </p:txBody>
      </p:sp>
      <p:sp>
        <p:nvSpPr>
          <p:cNvPr id="15373" name="TextBox 19">
            <a:extLst>
              <a:ext uri="{FF2B5EF4-FFF2-40B4-BE49-F238E27FC236}">
                <a16:creationId xmlns:a16="http://schemas.microsoft.com/office/drawing/2014/main" id="{D0397ED8-501E-4E8D-8897-10E01A4B0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2600" y="4800600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Gene</a:t>
            </a:r>
          </a:p>
        </p:txBody>
      </p:sp>
      <p:sp>
        <p:nvSpPr>
          <p:cNvPr id="15374" name="TextBox 20">
            <a:extLst>
              <a:ext uri="{FF2B5EF4-FFF2-40B4-BE49-F238E27FC236}">
                <a16:creationId xmlns:a16="http://schemas.microsoft.com/office/drawing/2014/main" id="{130A64FD-6F93-4E4A-A116-B4369A5F6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943600"/>
            <a:ext cx="73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DNA</a:t>
            </a:r>
          </a:p>
        </p:txBody>
      </p:sp>
      <p:cxnSp>
        <p:nvCxnSpPr>
          <p:cNvPr id="15375" name="Straight Connector 5">
            <a:extLst>
              <a:ext uri="{FF2B5EF4-FFF2-40B4-BE49-F238E27FC236}">
                <a16:creationId xmlns:a16="http://schemas.microsoft.com/office/drawing/2014/main" id="{39EEDB5D-D6D2-4CCD-9747-005F90CDE4F0}"/>
              </a:ext>
            </a:extLst>
          </p:cNvPr>
          <p:cNvCxnSpPr>
            <a:cxnSpLocks noChangeShapeType="1"/>
            <a:stCxn id="15370" idx="2"/>
          </p:cNvCxnSpPr>
          <p:nvPr/>
        </p:nvCxnSpPr>
        <p:spPr bwMode="auto">
          <a:xfrm>
            <a:off x="5951538" y="2000250"/>
            <a:ext cx="449262" cy="2095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6" name="Straight Connector 23">
            <a:extLst>
              <a:ext uri="{FF2B5EF4-FFF2-40B4-BE49-F238E27FC236}">
                <a16:creationId xmlns:a16="http://schemas.microsoft.com/office/drawing/2014/main" id="{19264F30-884F-411F-9F4C-AA80459FC19B}"/>
              </a:ext>
            </a:extLst>
          </p:cNvPr>
          <p:cNvCxnSpPr>
            <a:cxnSpLocks noChangeShapeType="1"/>
            <a:stCxn id="15371" idx="2"/>
          </p:cNvCxnSpPr>
          <p:nvPr/>
        </p:nvCxnSpPr>
        <p:spPr bwMode="auto">
          <a:xfrm flipH="1">
            <a:off x="6858000" y="1390650"/>
            <a:ext cx="1588" cy="8191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7" name="Straight Connector 26">
            <a:extLst>
              <a:ext uri="{FF2B5EF4-FFF2-40B4-BE49-F238E27FC236}">
                <a16:creationId xmlns:a16="http://schemas.microsoft.com/office/drawing/2014/main" id="{CA6DC56D-13DF-44CB-BDF0-4AEC4B65106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458200" y="1447800"/>
            <a:ext cx="1588" cy="8191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8" name="Right Bracket 8">
            <a:extLst>
              <a:ext uri="{FF2B5EF4-FFF2-40B4-BE49-F238E27FC236}">
                <a16:creationId xmlns:a16="http://schemas.microsoft.com/office/drawing/2014/main" id="{37FD3218-6887-42A2-94D7-F95773D41288}"/>
              </a:ext>
            </a:extLst>
          </p:cNvPr>
          <p:cNvSpPr>
            <a:spLocks/>
          </p:cNvSpPr>
          <p:nvPr/>
        </p:nvSpPr>
        <p:spPr bwMode="auto">
          <a:xfrm rot="-2300685">
            <a:off x="7302500" y="4606925"/>
            <a:ext cx="255588" cy="1276350"/>
          </a:xfrm>
          <a:prstGeom prst="rightBracket">
            <a:avLst>
              <a:gd name="adj" fmla="val 834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cxnSp>
        <p:nvCxnSpPr>
          <p:cNvPr id="15379" name="Straight Connector 28">
            <a:extLst>
              <a:ext uri="{FF2B5EF4-FFF2-40B4-BE49-F238E27FC236}">
                <a16:creationId xmlns:a16="http://schemas.microsoft.com/office/drawing/2014/main" id="{6DB861BF-FE21-4A09-9D4B-815A29E013C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467600" y="5029200"/>
            <a:ext cx="60960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0" name="Straight Connector 30">
            <a:extLst>
              <a:ext uri="{FF2B5EF4-FFF2-40B4-BE49-F238E27FC236}">
                <a16:creationId xmlns:a16="http://schemas.microsoft.com/office/drawing/2014/main" id="{553B391D-02CE-4DD5-94C6-46C77F26CFB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410200" y="5334000"/>
            <a:ext cx="228600" cy="685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446B8320-9B58-4A8E-9480-7EF1309FF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And now for your actual notes! 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0A7B14F-9693-4FFF-8A38-C66A2E8A95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Start!!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C1269A9EA19C4DA1B9AB5118549658" ma:contentTypeVersion="5" ma:contentTypeDescription="Create a new document." ma:contentTypeScope="" ma:versionID="10bea8c99407db2a208e752f188825ac">
  <xsd:schema xmlns:xsd="http://www.w3.org/2001/XMLSchema" xmlns:xs="http://www.w3.org/2001/XMLSchema" xmlns:p="http://schemas.microsoft.com/office/2006/metadata/properties" xmlns:ns2="bdf2c121-22a4-4fb1-a4d4-ea1dbb250811" targetNamespace="http://schemas.microsoft.com/office/2006/metadata/properties" ma:root="true" ma:fieldsID="45ba8e36c003e0d9ee237b3f8ff93e27" ns2:_="">
    <xsd:import namespace="bdf2c121-22a4-4fb1-a4d4-ea1dbb2508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2c121-22a4-4fb1-a4d4-ea1dbb2508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D93DE8-AEBE-4610-B704-990C7BCB42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f2c121-22a4-4fb1-a4d4-ea1dbb2508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EF06C2-D64B-45D4-920B-70CA2DB020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1458</Words>
  <Application>Microsoft Office PowerPoint</Application>
  <PresentationFormat>On-screen Show (4:3)</PresentationFormat>
  <Paragraphs>245</Paragraphs>
  <Slides>28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ＭＳ Ｐゴシック</vt:lpstr>
      <vt:lpstr>Arial</vt:lpstr>
      <vt:lpstr>Calibri</vt:lpstr>
      <vt:lpstr>Tahoma</vt:lpstr>
      <vt:lpstr>Wingdings</vt:lpstr>
      <vt:lpstr>Blank Presentation</vt:lpstr>
      <vt:lpstr>PowerPoint Presentation</vt:lpstr>
      <vt:lpstr>Let Review! </vt:lpstr>
      <vt:lpstr>Mitosis:</vt:lpstr>
      <vt:lpstr>Mitosis:</vt:lpstr>
      <vt:lpstr>What Is Found In a Cell?</vt:lpstr>
      <vt:lpstr>The Nucleus</vt:lpstr>
      <vt:lpstr>The Nucleus</vt:lpstr>
      <vt:lpstr>PowerPoint Presentation</vt:lpstr>
      <vt:lpstr>And now for your actual notes! </vt:lpstr>
      <vt:lpstr>PowerPoint Presentation</vt:lpstr>
      <vt:lpstr>PowerPoint Presentation</vt:lpstr>
      <vt:lpstr>The structure of DNA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Mutations</vt:lpstr>
      <vt:lpstr>Mutations</vt:lpstr>
      <vt:lpstr>Human Mutations</vt:lpstr>
      <vt:lpstr>Human Mutations</vt:lpstr>
      <vt:lpstr>Human Mutations</vt:lpstr>
      <vt:lpstr>How Do Mutations Happen?</vt:lpstr>
      <vt:lpstr>Do Mutations matter?</vt:lpstr>
    </vt:vector>
  </TitlesOfParts>
  <Company>Los Angeles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Los Angeles Unified School District</dc:creator>
  <cp:lastModifiedBy>Mcmahon, Colleen</cp:lastModifiedBy>
  <cp:revision>56</cp:revision>
  <dcterms:created xsi:type="dcterms:W3CDTF">2013-07-10T22:01:40Z</dcterms:created>
  <dcterms:modified xsi:type="dcterms:W3CDTF">2018-12-10T17:34:24Z</dcterms:modified>
</cp:coreProperties>
</file>