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84" r:id="rId18"/>
    <p:sldId id="275" r:id="rId19"/>
    <p:sldId id="277" r:id="rId20"/>
    <p:sldId id="280" r:id="rId21"/>
    <p:sldId id="281" r:id="rId22"/>
    <p:sldId id="278" r:id="rId23"/>
    <p:sldId id="279" r:id="rId24"/>
    <p:sldId id="283" r:id="rId25"/>
    <p:sldId id="282"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6" autoAdjust="0"/>
    <p:restoredTop sz="94660"/>
  </p:normalViewPr>
  <p:slideViewPr>
    <p:cSldViewPr>
      <p:cViewPr varScale="1">
        <p:scale>
          <a:sx n="82" d="100"/>
          <a:sy n="82" d="100"/>
        </p:scale>
        <p:origin x="38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3D09B-1233-4FD9-B761-51AB23671994}"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293141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D09B-1233-4FD9-B761-51AB23671994}"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340129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D09B-1233-4FD9-B761-51AB23671994}"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211686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3C7F3EE-E3AB-4463-B2B8-1F538CEA5A22}" type="slidenum">
              <a:rPr lang="en-US"/>
              <a:pPr>
                <a:defRPr/>
              </a:pPr>
              <a:t>‹#›</a:t>
            </a:fld>
            <a:endParaRPr lang="en-US"/>
          </a:p>
        </p:txBody>
      </p:sp>
    </p:spTree>
    <p:extLst>
      <p:ext uri="{BB962C8B-B14F-4D97-AF65-F5344CB8AC3E}">
        <p14:creationId xmlns:p14="http://schemas.microsoft.com/office/powerpoint/2010/main" val="27437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D09B-1233-4FD9-B761-51AB23671994}"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212910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3D09B-1233-4FD9-B761-51AB23671994}"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99315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3D09B-1233-4FD9-B761-51AB23671994}"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183783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3D09B-1233-4FD9-B761-51AB23671994}" type="datetimeFigureOut">
              <a:rPr lang="en-US" smtClean="0"/>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112530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3D09B-1233-4FD9-B761-51AB23671994}" type="datetimeFigureOut">
              <a:rPr lang="en-US" smtClean="0"/>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88320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3D09B-1233-4FD9-B761-51AB23671994}" type="datetimeFigureOut">
              <a:rPr lang="en-US" smtClean="0"/>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149374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3D09B-1233-4FD9-B761-51AB23671994}"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1736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3D09B-1233-4FD9-B761-51AB23671994}"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BF69D-468E-41B0-A522-3969D2181D3B}" type="slidenum">
              <a:rPr lang="en-US" smtClean="0"/>
              <a:t>‹#›</a:t>
            </a:fld>
            <a:endParaRPr lang="en-US"/>
          </a:p>
        </p:txBody>
      </p:sp>
    </p:spTree>
    <p:extLst>
      <p:ext uri="{BB962C8B-B14F-4D97-AF65-F5344CB8AC3E}">
        <p14:creationId xmlns:p14="http://schemas.microsoft.com/office/powerpoint/2010/main" val="33536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3D09B-1233-4FD9-B761-51AB23671994}" type="datetimeFigureOut">
              <a:rPr lang="en-US" smtClean="0"/>
              <a:t>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BF69D-468E-41B0-A522-3969D2181D3B}" type="slidenum">
              <a:rPr lang="en-US" smtClean="0"/>
              <a:t>‹#›</a:t>
            </a:fld>
            <a:endParaRPr lang="en-US"/>
          </a:p>
        </p:txBody>
      </p:sp>
    </p:spTree>
    <p:extLst>
      <p:ext uri="{BB962C8B-B14F-4D97-AF65-F5344CB8AC3E}">
        <p14:creationId xmlns:p14="http://schemas.microsoft.com/office/powerpoint/2010/main" val="13316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cse.ssl.berkeley.edu/bmendez/ay10/2002/notes/pics/bt2lf0403_a.jpg"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5.jpeg"/><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40.wmf"/><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p>
        </p:txBody>
      </p:sp>
      <p:sp>
        <p:nvSpPr>
          <p:cNvPr id="3" name="Subtitle 2"/>
          <p:cNvSpPr>
            <a:spLocks noGrp="1"/>
          </p:cNvSpPr>
          <p:nvPr>
            <p:ph type="subTitle" idx="1"/>
          </p:nvPr>
        </p:nvSpPr>
        <p:spPr/>
        <p:txBody>
          <a:bodyPr/>
          <a:lstStyle/>
          <a:p>
            <a:r>
              <a:rPr lang="en-US" dirty="0"/>
              <a:t>Chapter 4 and 6</a:t>
            </a:r>
          </a:p>
        </p:txBody>
      </p:sp>
    </p:spTree>
    <p:extLst>
      <p:ext uri="{BB962C8B-B14F-4D97-AF65-F5344CB8AC3E}">
        <p14:creationId xmlns:p14="http://schemas.microsoft.com/office/powerpoint/2010/main" val="300281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304800" y="1828800"/>
            <a:ext cx="832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Chemical energy</a:t>
            </a:r>
            <a:r>
              <a:rPr lang="en-US" altLang="en-US" sz="2400">
                <a:solidFill>
                  <a:schemeClr val="tx1"/>
                </a:solidFill>
                <a:latin typeface="Tahoma" pitchFamily="34" charset="0"/>
              </a:rPr>
              <a:t> stored in food is an example of potential energy;</a:t>
            </a:r>
            <a:r>
              <a:rPr lang="en-US" altLang="en-US" sz="2400" b="1">
                <a:solidFill>
                  <a:schemeClr val="tx1"/>
                </a:solidFill>
                <a:latin typeface="Times New Roman" pitchFamily="18" charset="0"/>
              </a:rPr>
              <a:t> </a:t>
            </a:r>
          </a:p>
        </p:txBody>
      </p:sp>
      <p:sp>
        <p:nvSpPr>
          <p:cNvPr id="15364" name="Text Box 4"/>
          <p:cNvSpPr txBox="1">
            <a:spLocks noChangeArrowheads="1"/>
          </p:cNvSpPr>
          <p:nvPr/>
        </p:nvSpPr>
        <p:spPr bwMode="auto">
          <a:xfrm>
            <a:off x="228600" y="28194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            the energy is released when the food is broken down during digestion and respiration.</a:t>
            </a:r>
            <a:r>
              <a:rPr lang="en-US" altLang="en-US" sz="2400" b="1">
                <a:solidFill>
                  <a:schemeClr val="tx1"/>
                </a:solidFill>
                <a:latin typeface="Times New Roman" pitchFamily="18" charset="0"/>
              </a:rPr>
              <a:t> </a:t>
            </a: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2816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81400"/>
            <a:ext cx="21304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8"/>
          <p:cNvSpPr txBox="1">
            <a:spLocks noChangeArrowheads="1"/>
          </p:cNvSpPr>
          <p:nvPr/>
        </p:nvSpPr>
        <p:spPr bwMode="auto">
          <a:xfrm>
            <a:off x="990600" y="569913"/>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28679" name="Text Box 9"/>
          <p:cNvSpPr txBox="1">
            <a:spLocks noChangeArrowheads="1"/>
          </p:cNvSpPr>
          <p:nvPr/>
        </p:nvSpPr>
        <p:spPr bwMode="auto">
          <a:xfrm>
            <a:off x="457200" y="493713"/>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0"/>
              </a:spcBef>
              <a:buClrTx/>
              <a:buSzTx/>
              <a:buFontTx/>
              <a:buNone/>
            </a:pPr>
            <a:r>
              <a:rPr lang="en-US" altLang="en-US" sz="3600" b="1">
                <a:solidFill>
                  <a:schemeClr val="tx1"/>
                </a:solidFill>
                <a:latin typeface="Arial" charset="0"/>
              </a:rPr>
              <a:t>The food you may eat is </a:t>
            </a:r>
          </a:p>
          <a:p>
            <a:pPr algn="ctr" eaLnBrk="1" hangingPunct="1">
              <a:spcBef>
                <a:spcPct val="0"/>
              </a:spcBef>
              <a:buClrTx/>
              <a:buSzTx/>
              <a:buFontTx/>
              <a:buNone/>
            </a:pPr>
            <a:r>
              <a:rPr lang="en-US" altLang="en-US" sz="3600" b="1">
                <a:solidFill>
                  <a:schemeClr val="tx1"/>
                </a:solidFill>
                <a:latin typeface="Arial" charset="0"/>
              </a:rPr>
              <a:t>potential energy</a:t>
            </a:r>
          </a:p>
        </p:txBody>
      </p:sp>
    </p:spTree>
    <p:extLst>
      <p:ext uri="{BB962C8B-B14F-4D97-AF65-F5344CB8AC3E}">
        <p14:creationId xmlns:p14="http://schemas.microsoft.com/office/powerpoint/2010/main" val="31881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2000" fill="hold"/>
                                        <p:tgtEl>
                                          <p:spTgt spid="15363"/>
                                        </p:tgtEl>
                                        <p:attrNameLst>
                                          <p:attrName>ppt_x</p:attrName>
                                        </p:attrNameLst>
                                      </p:cBhvr>
                                      <p:tavLst>
                                        <p:tav tm="0">
                                          <p:val>
                                            <p:strVal val="0-#ppt_w/2"/>
                                          </p:val>
                                        </p:tav>
                                        <p:tav tm="100000">
                                          <p:val>
                                            <p:strVal val="#ppt_x"/>
                                          </p:val>
                                        </p:tav>
                                      </p:tavLst>
                                    </p:anim>
                                    <p:anim calcmode="lin" valueType="num">
                                      <p:cBhvr additive="base">
                                        <p:cTn id="8" dur="2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2000" fill="hold"/>
                                        <p:tgtEl>
                                          <p:spTgt spid="15364"/>
                                        </p:tgtEl>
                                        <p:attrNameLst>
                                          <p:attrName>ppt_x</p:attrName>
                                        </p:attrNameLst>
                                      </p:cBhvr>
                                      <p:tavLst>
                                        <p:tav tm="0">
                                          <p:val>
                                            <p:strVal val="1+#ppt_w/2"/>
                                          </p:val>
                                        </p:tav>
                                        <p:tav tm="100000">
                                          <p:val>
                                            <p:strVal val="#ppt_x"/>
                                          </p:val>
                                        </p:tav>
                                      </p:tavLst>
                                    </p:anim>
                                    <p:anim calcmode="lin" valueType="num">
                                      <p:cBhvr additive="base">
                                        <p:cTn id="14" dur="20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p:cTn id="19" dur="2000" fill="hold"/>
                                        <p:tgtEl>
                                          <p:spTgt spid="15366"/>
                                        </p:tgtEl>
                                        <p:attrNameLst>
                                          <p:attrName>ppt_w</p:attrName>
                                        </p:attrNameLst>
                                      </p:cBhvr>
                                      <p:tavLst>
                                        <p:tav tm="0">
                                          <p:val>
                                            <p:fltVal val="0"/>
                                          </p:val>
                                        </p:tav>
                                        <p:tav tm="100000">
                                          <p:val>
                                            <p:strVal val="#ppt_w"/>
                                          </p:val>
                                        </p:tav>
                                      </p:tavLst>
                                    </p:anim>
                                    <p:anim calcmode="lin" valueType="num">
                                      <p:cBhvr>
                                        <p:cTn id="20" dur="2000" fill="hold"/>
                                        <p:tgtEl>
                                          <p:spTgt spid="15366"/>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2000" fill="hold"/>
                                        <p:tgtEl>
                                          <p:spTgt spid="15367"/>
                                        </p:tgtEl>
                                        <p:attrNameLst>
                                          <p:attrName>ppt_w</p:attrName>
                                        </p:attrNameLst>
                                      </p:cBhvr>
                                      <p:tavLst>
                                        <p:tav tm="0">
                                          <p:val>
                                            <p:fltVal val="0"/>
                                          </p:val>
                                        </p:tav>
                                        <p:tav tm="100000">
                                          <p:val>
                                            <p:strVal val="#ppt_w"/>
                                          </p:val>
                                        </p:tav>
                                      </p:tavLst>
                                    </p:anim>
                                    <p:anim calcmode="lin" valueType="num">
                                      <p:cBhvr>
                                        <p:cTn id="26"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17525" y="346075"/>
            <a:ext cx="5807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b="1">
                <a:solidFill>
                  <a:schemeClr val="tx1"/>
                </a:solidFill>
                <a:latin typeface="Tahoma" pitchFamily="34" charset="0"/>
              </a:rPr>
              <a:t>CHEMICAL ENERGY . . . . . . . </a:t>
            </a:r>
            <a:r>
              <a:rPr lang="en-US" altLang="en-US" sz="2400" b="1">
                <a:solidFill>
                  <a:schemeClr val="tx1"/>
                </a:solidFill>
                <a:latin typeface="Times New Roman" pitchFamily="18" charset="0"/>
              </a:rPr>
              <a:t> </a:t>
            </a:r>
          </a:p>
        </p:txBody>
      </p:sp>
      <p:sp>
        <p:nvSpPr>
          <p:cNvPr id="12291" name="Text Box 3"/>
          <p:cNvSpPr txBox="1">
            <a:spLocks noChangeArrowheads="1"/>
          </p:cNvSpPr>
          <p:nvPr/>
        </p:nvSpPr>
        <p:spPr bwMode="auto">
          <a:xfrm>
            <a:off x="304800" y="990600"/>
            <a:ext cx="847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 is the energy required to bond atoms together. </a:t>
            </a:r>
          </a:p>
        </p:txBody>
      </p:sp>
      <p:sp>
        <p:nvSpPr>
          <p:cNvPr id="12292" name="Text Box 4"/>
          <p:cNvSpPr txBox="1">
            <a:spLocks noChangeArrowheads="1"/>
          </p:cNvSpPr>
          <p:nvPr/>
        </p:nvSpPr>
        <p:spPr bwMode="auto">
          <a:xfrm>
            <a:off x="212725" y="1447800"/>
            <a:ext cx="8931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 . when these bonds are broken, chemical energy is released.</a:t>
            </a:r>
          </a:p>
        </p:txBody>
      </p:sp>
      <p:sp>
        <p:nvSpPr>
          <p:cNvPr id="12293" name="Text Box 5"/>
          <p:cNvSpPr txBox="1">
            <a:spLocks noChangeArrowheads="1"/>
          </p:cNvSpPr>
          <p:nvPr/>
        </p:nvSpPr>
        <p:spPr bwMode="auto">
          <a:xfrm>
            <a:off x="0" y="4876800"/>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Ex #1:  firing of a rocket </a:t>
            </a:r>
          </a:p>
          <a:p>
            <a:pPr eaLnBrk="1" hangingPunct="1">
              <a:spcBef>
                <a:spcPct val="0"/>
              </a:spcBef>
              <a:buClrTx/>
              <a:buSzTx/>
              <a:buFontTx/>
              <a:buNone/>
            </a:pPr>
            <a:r>
              <a:rPr lang="en-US" altLang="en-US" sz="2400">
                <a:solidFill>
                  <a:schemeClr val="tx1"/>
                </a:solidFill>
                <a:latin typeface="Tahoma" pitchFamily="34" charset="0"/>
              </a:rPr>
              <a:t>engine --&gt; the fuel  (chemical energy) is burned (converted </a:t>
            </a:r>
          </a:p>
          <a:p>
            <a:pPr eaLnBrk="1" hangingPunct="1">
              <a:spcBef>
                <a:spcPct val="0"/>
              </a:spcBef>
              <a:buClrTx/>
              <a:buSzTx/>
              <a:buFontTx/>
              <a:buNone/>
            </a:pPr>
            <a:r>
              <a:rPr lang="en-US" altLang="en-US" sz="2400">
                <a:solidFill>
                  <a:schemeClr val="tx1"/>
                </a:solidFill>
                <a:latin typeface="Tahoma" pitchFamily="34" charset="0"/>
              </a:rPr>
              <a:t>into heat energy) </a:t>
            </a:r>
          </a:p>
        </p:txBody>
      </p:sp>
      <p:sp>
        <p:nvSpPr>
          <p:cNvPr id="12294" name="Text Box 6"/>
          <p:cNvSpPr txBox="1">
            <a:spLocks noChangeArrowheads="1"/>
          </p:cNvSpPr>
          <p:nvPr/>
        </p:nvSpPr>
        <p:spPr bwMode="auto">
          <a:xfrm>
            <a:off x="4419600" y="4876800"/>
            <a:ext cx="441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Ex #2: digesting of food (bonds are broken to release energy for your body to store </a:t>
            </a:r>
          </a:p>
          <a:p>
            <a:pPr eaLnBrk="1" hangingPunct="1">
              <a:spcBef>
                <a:spcPct val="0"/>
              </a:spcBef>
              <a:buClrTx/>
              <a:buSzTx/>
              <a:buFontTx/>
              <a:buNone/>
            </a:pPr>
            <a:r>
              <a:rPr lang="en-US" altLang="en-US" sz="2400">
                <a:solidFill>
                  <a:schemeClr val="tx1"/>
                </a:solidFill>
                <a:latin typeface="Tahoma" pitchFamily="34" charset="0"/>
              </a:rPr>
              <a:t>and use) </a:t>
            </a:r>
          </a:p>
        </p:txBody>
      </p:sp>
      <p:sp>
        <p:nvSpPr>
          <p:cNvPr id="12295" name="Rectangle 7"/>
          <p:cNvSpPr>
            <a:spLocks noChangeArrowheads="1"/>
          </p:cNvSpPr>
          <p:nvPr/>
        </p:nvSpPr>
        <p:spPr bwMode="auto">
          <a:xfrm>
            <a:off x="0" y="4800600"/>
            <a:ext cx="43434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2296" name="Rectangle 8"/>
          <p:cNvSpPr>
            <a:spLocks noChangeArrowheads="1"/>
          </p:cNvSpPr>
          <p:nvPr/>
        </p:nvSpPr>
        <p:spPr bwMode="auto">
          <a:xfrm>
            <a:off x="4419600" y="4800600"/>
            <a:ext cx="43434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pic>
        <p:nvPicPr>
          <p:cNvPr id="12297" name="Picture 9"/>
          <p:cNvPicPr>
            <a:picLocks noChangeAspect="1" noChangeArrowheads="1"/>
          </p:cNvPicPr>
          <p:nvPr/>
        </p:nvPicPr>
        <p:blipFill>
          <a:blip r:embed="rId2">
            <a:extLst>
              <a:ext uri="{28A0092B-C50C-407E-A947-70E740481C1C}">
                <a14:useLocalDpi xmlns:a14="http://schemas.microsoft.com/office/drawing/2010/main" val="0"/>
              </a:ext>
            </a:extLst>
          </a:blip>
          <a:srcRect l="14255" t="14053" r="3786" b="4449"/>
          <a:stretch>
            <a:fillRect/>
          </a:stretch>
        </p:blipFill>
        <p:spPr bwMode="auto">
          <a:xfrm>
            <a:off x="1066800" y="2438400"/>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27781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1"/>
          <p:cNvSpPr>
            <a:spLocks noChangeArrowheads="1"/>
          </p:cNvSpPr>
          <p:nvPr/>
        </p:nvSpPr>
        <p:spPr bwMode="auto">
          <a:xfrm>
            <a:off x="990600" y="2362200"/>
            <a:ext cx="1905000" cy="236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12300" name="Rectangle 12"/>
          <p:cNvSpPr>
            <a:spLocks noChangeArrowheads="1"/>
          </p:cNvSpPr>
          <p:nvPr/>
        </p:nvSpPr>
        <p:spPr bwMode="auto">
          <a:xfrm>
            <a:off x="4724400" y="2286000"/>
            <a:ext cx="312420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981036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2000" fill="hold"/>
                                        <p:tgtEl>
                                          <p:spTgt spid="12290"/>
                                        </p:tgtEl>
                                        <p:attrNameLst>
                                          <p:attrName>ppt_x</p:attrName>
                                        </p:attrNameLst>
                                      </p:cBhvr>
                                      <p:tavLst>
                                        <p:tav tm="0">
                                          <p:val>
                                            <p:strVal val="0-#ppt_w/2"/>
                                          </p:val>
                                        </p:tav>
                                        <p:tav tm="100000">
                                          <p:val>
                                            <p:strVal val="#ppt_x"/>
                                          </p:val>
                                        </p:tav>
                                      </p:tavLst>
                                    </p:anim>
                                    <p:anim calcmode="lin" valueType="num">
                                      <p:cBhvr additive="base">
                                        <p:cTn id="8" dur="2000" fill="hold"/>
                                        <p:tgtEl>
                                          <p:spTgt spid="122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2000" fill="hold"/>
                                        <p:tgtEl>
                                          <p:spTgt spid="12291"/>
                                        </p:tgtEl>
                                        <p:attrNameLst>
                                          <p:attrName>ppt_x</p:attrName>
                                        </p:attrNameLst>
                                      </p:cBhvr>
                                      <p:tavLst>
                                        <p:tav tm="0">
                                          <p:val>
                                            <p:strVal val="0-#ppt_w/2"/>
                                          </p:val>
                                        </p:tav>
                                        <p:tav tm="100000">
                                          <p:val>
                                            <p:strVal val="#ppt_x"/>
                                          </p:val>
                                        </p:tav>
                                      </p:tavLst>
                                    </p:anim>
                                    <p:anim calcmode="lin" valueType="num">
                                      <p:cBhvr additive="base">
                                        <p:cTn id="12" dur="2000" fill="hold"/>
                                        <p:tgtEl>
                                          <p:spTgt spid="1229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2000" fill="hold"/>
                                        <p:tgtEl>
                                          <p:spTgt spid="12292"/>
                                        </p:tgtEl>
                                        <p:attrNameLst>
                                          <p:attrName>ppt_x</p:attrName>
                                        </p:attrNameLst>
                                      </p:cBhvr>
                                      <p:tavLst>
                                        <p:tav tm="0">
                                          <p:val>
                                            <p:strVal val="0-#ppt_w/2"/>
                                          </p:val>
                                        </p:tav>
                                        <p:tav tm="100000">
                                          <p:val>
                                            <p:strVal val="#ppt_x"/>
                                          </p:val>
                                        </p:tav>
                                      </p:tavLst>
                                    </p:anim>
                                    <p:anim calcmode="lin" valueType="num">
                                      <p:cBhvr additive="base">
                                        <p:cTn id="16" dur="20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9"/>
                                        </p:tgtEl>
                                        <p:attrNameLst>
                                          <p:attrName>style.visibility</p:attrName>
                                        </p:attrNameLst>
                                      </p:cBhvr>
                                      <p:to>
                                        <p:strVal val="visible"/>
                                      </p:to>
                                    </p:set>
                                    <p:anim calcmode="lin" valueType="num">
                                      <p:cBhvr>
                                        <p:cTn id="21" dur="2000" fill="hold"/>
                                        <p:tgtEl>
                                          <p:spTgt spid="12299"/>
                                        </p:tgtEl>
                                        <p:attrNameLst>
                                          <p:attrName>ppt_w</p:attrName>
                                        </p:attrNameLst>
                                      </p:cBhvr>
                                      <p:tavLst>
                                        <p:tav tm="0">
                                          <p:val>
                                            <p:strVal val="#ppt_w*0.70"/>
                                          </p:val>
                                        </p:tav>
                                        <p:tav tm="100000">
                                          <p:val>
                                            <p:strVal val="#ppt_w"/>
                                          </p:val>
                                        </p:tav>
                                      </p:tavLst>
                                    </p:anim>
                                    <p:anim calcmode="lin" valueType="num">
                                      <p:cBhvr>
                                        <p:cTn id="22" dur="2000" fill="hold"/>
                                        <p:tgtEl>
                                          <p:spTgt spid="12299"/>
                                        </p:tgtEl>
                                        <p:attrNameLst>
                                          <p:attrName>ppt_h</p:attrName>
                                        </p:attrNameLst>
                                      </p:cBhvr>
                                      <p:tavLst>
                                        <p:tav tm="0">
                                          <p:val>
                                            <p:strVal val="#ppt_h"/>
                                          </p:val>
                                        </p:tav>
                                        <p:tav tm="100000">
                                          <p:val>
                                            <p:strVal val="#ppt_h"/>
                                          </p:val>
                                        </p:tav>
                                      </p:tavLst>
                                    </p:anim>
                                    <p:animEffect transition="in" filter="fade">
                                      <p:cBhvr>
                                        <p:cTn id="23" dur="2000"/>
                                        <p:tgtEl>
                                          <p:spTgt spid="12299"/>
                                        </p:tgtEl>
                                      </p:cBhvr>
                                    </p:animEffect>
                                  </p:childTnLst>
                                </p:cTn>
                              </p:par>
                              <p:par>
                                <p:cTn id="24" presetID="55" presetClass="entr" presetSubtype="0" fill="hold" nodeType="withEffect">
                                  <p:stCondLst>
                                    <p:cond delay="0"/>
                                  </p:stCondLst>
                                  <p:childTnLst>
                                    <p:set>
                                      <p:cBhvr>
                                        <p:cTn id="25" dur="1" fill="hold">
                                          <p:stCondLst>
                                            <p:cond delay="0"/>
                                          </p:stCondLst>
                                        </p:cTn>
                                        <p:tgtEl>
                                          <p:spTgt spid="12297"/>
                                        </p:tgtEl>
                                        <p:attrNameLst>
                                          <p:attrName>style.visibility</p:attrName>
                                        </p:attrNameLst>
                                      </p:cBhvr>
                                      <p:to>
                                        <p:strVal val="visible"/>
                                      </p:to>
                                    </p:set>
                                    <p:anim calcmode="lin" valueType="num">
                                      <p:cBhvr>
                                        <p:cTn id="26" dur="2000" fill="hold"/>
                                        <p:tgtEl>
                                          <p:spTgt spid="12297"/>
                                        </p:tgtEl>
                                        <p:attrNameLst>
                                          <p:attrName>ppt_w</p:attrName>
                                        </p:attrNameLst>
                                      </p:cBhvr>
                                      <p:tavLst>
                                        <p:tav tm="0">
                                          <p:val>
                                            <p:strVal val="#ppt_w*0.70"/>
                                          </p:val>
                                        </p:tav>
                                        <p:tav tm="100000">
                                          <p:val>
                                            <p:strVal val="#ppt_w"/>
                                          </p:val>
                                        </p:tav>
                                      </p:tavLst>
                                    </p:anim>
                                    <p:anim calcmode="lin" valueType="num">
                                      <p:cBhvr>
                                        <p:cTn id="27" dur="2000" fill="hold"/>
                                        <p:tgtEl>
                                          <p:spTgt spid="12297"/>
                                        </p:tgtEl>
                                        <p:attrNameLst>
                                          <p:attrName>ppt_h</p:attrName>
                                        </p:attrNameLst>
                                      </p:cBhvr>
                                      <p:tavLst>
                                        <p:tav tm="0">
                                          <p:val>
                                            <p:strVal val="#ppt_h"/>
                                          </p:val>
                                        </p:tav>
                                        <p:tav tm="100000">
                                          <p:val>
                                            <p:strVal val="#ppt_h"/>
                                          </p:val>
                                        </p:tav>
                                      </p:tavLst>
                                    </p:anim>
                                    <p:animEffect transition="in" filter="fade">
                                      <p:cBhvr>
                                        <p:cTn id="28" dur="2000"/>
                                        <p:tgtEl>
                                          <p:spTgt spid="1229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2293"/>
                                        </p:tgtEl>
                                        <p:attrNameLst>
                                          <p:attrName>style.visibility</p:attrName>
                                        </p:attrNameLst>
                                      </p:cBhvr>
                                      <p:to>
                                        <p:strVal val="visible"/>
                                      </p:to>
                                    </p:set>
                                    <p:anim calcmode="lin" valueType="num">
                                      <p:cBhvr>
                                        <p:cTn id="31" dur="2000" fill="hold"/>
                                        <p:tgtEl>
                                          <p:spTgt spid="12293"/>
                                        </p:tgtEl>
                                        <p:attrNameLst>
                                          <p:attrName>ppt_w</p:attrName>
                                        </p:attrNameLst>
                                      </p:cBhvr>
                                      <p:tavLst>
                                        <p:tav tm="0">
                                          <p:val>
                                            <p:strVal val="#ppt_w*0.70"/>
                                          </p:val>
                                        </p:tav>
                                        <p:tav tm="100000">
                                          <p:val>
                                            <p:strVal val="#ppt_w"/>
                                          </p:val>
                                        </p:tav>
                                      </p:tavLst>
                                    </p:anim>
                                    <p:anim calcmode="lin" valueType="num">
                                      <p:cBhvr>
                                        <p:cTn id="32" dur="2000" fill="hold"/>
                                        <p:tgtEl>
                                          <p:spTgt spid="12293"/>
                                        </p:tgtEl>
                                        <p:attrNameLst>
                                          <p:attrName>ppt_h</p:attrName>
                                        </p:attrNameLst>
                                      </p:cBhvr>
                                      <p:tavLst>
                                        <p:tav tm="0">
                                          <p:val>
                                            <p:strVal val="#ppt_h"/>
                                          </p:val>
                                        </p:tav>
                                        <p:tav tm="100000">
                                          <p:val>
                                            <p:strVal val="#ppt_h"/>
                                          </p:val>
                                        </p:tav>
                                      </p:tavLst>
                                    </p:anim>
                                    <p:animEffect transition="in" filter="fade">
                                      <p:cBhvr>
                                        <p:cTn id="33" dur="2000"/>
                                        <p:tgtEl>
                                          <p:spTgt spid="12293"/>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2295"/>
                                        </p:tgtEl>
                                        <p:attrNameLst>
                                          <p:attrName>style.visibility</p:attrName>
                                        </p:attrNameLst>
                                      </p:cBhvr>
                                      <p:to>
                                        <p:strVal val="visible"/>
                                      </p:to>
                                    </p:set>
                                    <p:anim calcmode="lin" valueType="num">
                                      <p:cBhvr>
                                        <p:cTn id="36" dur="2000" fill="hold"/>
                                        <p:tgtEl>
                                          <p:spTgt spid="12295"/>
                                        </p:tgtEl>
                                        <p:attrNameLst>
                                          <p:attrName>ppt_w</p:attrName>
                                        </p:attrNameLst>
                                      </p:cBhvr>
                                      <p:tavLst>
                                        <p:tav tm="0">
                                          <p:val>
                                            <p:strVal val="#ppt_w*0.70"/>
                                          </p:val>
                                        </p:tav>
                                        <p:tav tm="100000">
                                          <p:val>
                                            <p:strVal val="#ppt_w"/>
                                          </p:val>
                                        </p:tav>
                                      </p:tavLst>
                                    </p:anim>
                                    <p:anim calcmode="lin" valueType="num">
                                      <p:cBhvr>
                                        <p:cTn id="37" dur="2000" fill="hold"/>
                                        <p:tgtEl>
                                          <p:spTgt spid="12295"/>
                                        </p:tgtEl>
                                        <p:attrNameLst>
                                          <p:attrName>ppt_h</p:attrName>
                                        </p:attrNameLst>
                                      </p:cBhvr>
                                      <p:tavLst>
                                        <p:tav tm="0">
                                          <p:val>
                                            <p:strVal val="#ppt_h"/>
                                          </p:val>
                                        </p:tav>
                                        <p:tav tm="100000">
                                          <p:val>
                                            <p:strVal val="#ppt_h"/>
                                          </p:val>
                                        </p:tav>
                                      </p:tavLst>
                                    </p:anim>
                                    <p:animEffect transition="in" filter="fade">
                                      <p:cBhvr>
                                        <p:cTn id="38" dur="2000"/>
                                        <p:tgtEl>
                                          <p:spTgt spid="122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12298"/>
                                        </p:tgtEl>
                                        <p:attrNameLst>
                                          <p:attrName>style.visibility</p:attrName>
                                        </p:attrNameLst>
                                      </p:cBhvr>
                                      <p:to>
                                        <p:strVal val="visible"/>
                                      </p:to>
                                    </p:set>
                                    <p:anim calcmode="lin" valueType="num">
                                      <p:cBhvr>
                                        <p:cTn id="43" dur="1000" fill="hold"/>
                                        <p:tgtEl>
                                          <p:spTgt spid="12298"/>
                                        </p:tgtEl>
                                        <p:attrNameLst>
                                          <p:attrName>ppt_w</p:attrName>
                                        </p:attrNameLst>
                                      </p:cBhvr>
                                      <p:tavLst>
                                        <p:tav tm="0">
                                          <p:val>
                                            <p:strVal val="#ppt_w*0.70"/>
                                          </p:val>
                                        </p:tav>
                                        <p:tav tm="100000">
                                          <p:val>
                                            <p:strVal val="#ppt_w"/>
                                          </p:val>
                                        </p:tav>
                                      </p:tavLst>
                                    </p:anim>
                                    <p:anim calcmode="lin" valueType="num">
                                      <p:cBhvr>
                                        <p:cTn id="44" dur="1000" fill="hold"/>
                                        <p:tgtEl>
                                          <p:spTgt spid="12298"/>
                                        </p:tgtEl>
                                        <p:attrNameLst>
                                          <p:attrName>ppt_h</p:attrName>
                                        </p:attrNameLst>
                                      </p:cBhvr>
                                      <p:tavLst>
                                        <p:tav tm="0">
                                          <p:val>
                                            <p:strVal val="#ppt_h"/>
                                          </p:val>
                                        </p:tav>
                                        <p:tav tm="100000">
                                          <p:val>
                                            <p:strVal val="#ppt_h"/>
                                          </p:val>
                                        </p:tav>
                                      </p:tavLst>
                                    </p:anim>
                                    <p:animEffect transition="in" filter="fade">
                                      <p:cBhvr>
                                        <p:cTn id="45" dur="1000"/>
                                        <p:tgtEl>
                                          <p:spTgt spid="1229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2300"/>
                                        </p:tgtEl>
                                        <p:attrNameLst>
                                          <p:attrName>style.visibility</p:attrName>
                                        </p:attrNameLst>
                                      </p:cBhvr>
                                      <p:to>
                                        <p:strVal val="visible"/>
                                      </p:to>
                                    </p:set>
                                    <p:anim calcmode="lin" valueType="num">
                                      <p:cBhvr>
                                        <p:cTn id="48" dur="2000" fill="hold"/>
                                        <p:tgtEl>
                                          <p:spTgt spid="12300"/>
                                        </p:tgtEl>
                                        <p:attrNameLst>
                                          <p:attrName>ppt_w</p:attrName>
                                        </p:attrNameLst>
                                      </p:cBhvr>
                                      <p:tavLst>
                                        <p:tav tm="0">
                                          <p:val>
                                            <p:strVal val="#ppt_w*0.70"/>
                                          </p:val>
                                        </p:tav>
                                        <p:tav tm="100000">
                                          <p:val>
                                            <p:strVal val="#ppt_w"/>
                                          </p:val>
                                        </p:tav>
                                      </p:tavLst>
                                    </p:anim>
                                    <p:anim calcmode="lin" valueType="num">
                                      <p:cBhvr>
                                        <p:cTn id="49" dur="2000" fill="hold"/>
                                        <p:tgtEl>
                                          <p:spTgt spid="12300"/>
                                        </p:tgtEl>
                                        <p:attrNameLst>
                                          <p:attrName>ppt_h</p:attrName>
                                        </p:attrNameLst>
                                      </p:cBhvr>
                                      <p:tavLst>
                                        <p:tav tm="0">
                                          <p:val>
                                            <p:strVal val="#ppt_h"/>
                                          </p:val>
                                        </p:tav>
                                        <p:tav tm="100000">
                                          <p:val>
                                            <p:strVal val="#ppt_h"/>
                                          </p:val>
                                        </p:tav>
                                      </p:tavLst>
                                    </p:anim>
                                    <p:animEffect transition="in" filter="fade">
                                      <p:cBhvr>
                                        <p:cTn id="50" dur="2000"/>
                                        <p:tgtEl>
                                          <p:spTgt spid="12300"/>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296"/>
                                        </p:tgtEl>
                                        <p:attrNameLst>
                                          <p:attrName>style.visibility</p:attrName>
                                        </p:attrNameLst>
                                      </p:cBhvr>
                                      <p:to>
                                        <p:strVal val="visible"/>
                                      </p:to>
                                    </p:set>
                                    <p:anim calcmode="lin" valueType="num">
                                      <p:cBhvr>
                                        <p:cTn id="53" dur="2000" fill="hold"/>
                                        <p:tgtEl>
                                          <p:spTgt spid="12296"/>
                                        </p:tgtEl>
                                        <p:attrNameLst>
                                          <p:attrName>ppt_w</p:attrName>
                                        </p:attrNameLst>
                                      </p:cBhvr>
                                      <p:tavLst>
                                        <p:tav tm="0">
                                          <p:val>
                                            <p:strVal val="#ppt_w*0.70"/>
                                          </p:val>
                                        </p:tav>
                                        <p:tav tm="100000">
                                          <p:val>
                                            <p:strVal val="#ppt_w"/>
                                          </p:val>
                                        </p:tav>
                                      </p:tavLst>
                                    </p:anim>
                                    <p:anim calcmode="lin" valueType="num">
                                      <p:cBhvr>
                                        <p:cTn id="54" dur="2000" fill="hold"/>
                                        <p:tgtEl>
                                          <p:spTgt spid="12296"/>
                                        </p:tgtEl>
                                        <p:attrNameLst>
                                          <p:attrName>ppt_h</p:attrName>
                                        </p:attrNameLst>
                                      </p:cBhvr>
                                      <p:tavLst>
                                        <p:tav tm="0">
                                          <p:val>
                                            <p:strVal val="#ppt_h"/>
                                          </p:val>
                                        </p:tav>
                                        <p:tav tm="100000">
                                          <p:val>
                                            <p:strVal val="#ppt_h"/>
                                          </p:val>
                                        </p:tav>
                                      </p:tavLst>
                                    </p:anim>
                                    <p:animEffect transition="in" filter="fade">
                                      <p:cBhvr>
                                        <p:cTn id="55" dur="2000"/>
                                        <p:tgtEl>
                                          <p:spTgt spid="12296"/>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2294"/>
                                        </p:tgtEl>
                                        <p:attrNameLst>
                                          <p:attrName>style.visibility</p:attrName>
                                        </p:attrNameLst>
                                      </p:cBhvr>
                                      <p:to>
                                        <p:strVal val="visible"/>
                                      </p:to>
                                    </p:set>
                                    <p:anim calcmode="lin" valueType="num">
                                      <p:cBhvr>
                                        <p:cTn id="58" dur="2000" fill="hold"/>
                                        <p:tgtEl>
                                          <p:spTgt spid="12294"/>
                                        </p:tgtEl>
                                        <p:attrNameLst>
                                          <p:attrName>ppt_w</p:attrName>
                                        </p:attrNameLst>
                                      </p:cBhvr>
                                      <p:tavLst>
                                        <p:tav tm="0">
                                          <p:val>
                                            <p:strVal val="#ppt_w*0.70"/>
                                          </p:val>
                                        </p:tav>
                                        <p:tav tm="100000">
                                          <p:val>
                                            <p:strVal val="#ppt_w"/>
                                          </p:val>
                                        </p:tav>
                                      </p:tavLst>
                                    </p:anim>
                                    <p:anim calcmode="lin" valueType="num">
                                      <p:cBhvr>
                                        <p:cTn id="59" dur="2000" fill="hold"/>
                                        <p:tgtEl>
                                          <p:spTgt spid="12294"/>
                                        </p:tgtEl>
                                        <p:attrNameLst>
                                          <p:attrName>ppt_h</p:attrName>
                                        </p:attrNameLst>
                                      </p:cBhvr>
                                      <p:tavLst>
                                        <p:tav tm="0">
                                          <p:val>
                                            <p:strVal val="#ppt_h"/>
                                          </p:val>
                                        </p:tav>
                                        <p:tav tm="100000">
                                          <p:val>
                                            <p:strVal val="#ppt_h"/>
                                          </p:val>
                                        </p:tav>
                                      </p:tavLst>
                                    </p:anim>
                                    <p:animEffect transition="in" filter="fade">
                                      <p:cBhvr>
                                        <p:cTn id="60"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5" grpId="0" animBg="1"/>
      <p:bldP spid="12296" grpId="0" animBg="1"/>
      <p:bldP spid="12299" grpId="0" animBg="1"/>
      <p:bldP spid="123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381000"/>
            <a:ext cx="662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b="1">
                <a:solidFill>
                  <a:schemeClr val="tx1"/>
                </a:solidFill>
                <a:latin typeface="Tahoma" pitchFamily="34" charset="0"/>
              </a:rPr>
              <a:t>HEAT or Thermal  ENERGY  . . . . . . </a:t>
            </a:r>
          </a:p>
        </p:txBody>
      </p:sp>
      <p:sp>
        <p:nvSpPr>
          <p:cNvPr id="20483" name="Text Box 3"/>
          <p:cNvSpPr txBox="1">
            <a:spLocks noChangeArrowheads="1"/>
          </p:cNvSpPr>
          <p:nvPr/>
        </p:nvSpPr>
        <p:spPr bwMode="auto">
          <a:xfrm>
            <a:off x="533400" y="9906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 . results from friction. </a:t>
            </a:r>
          </a:p>
        </p:txBody>
      </p:sp>
      <p:sp>
        <p:nvSpPr>
          <p:cNvPr id="20484" name="Text Box 4"/>
          <p:cNvSpPr txBox="1">
            <a:spLocks noChangeArrowheads="1"/>
          </p:cNvSpPr>
          <p:nvPr/>
        </p:nvSpPr>
        <p:spPr bwMode="auto">
          <a:xfrm>
            <a:off x="609600" y="1676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results from the internal motion of atoms. </a:t>
            </a:r>
          </a:p>
        </p:txBody>
      </p:sp>
      <p:sp>
        <p:nvSpPr>
          <p:cNvPr id="20485" name="Text Box 5"/>
          <p:cNvSpPr txBox="1">
            <a:spLocks noChangeArrowheads="1"/>
          </p:cNvSpPr>
          <p:nvPr/>
        </p:nvSpPr>
        <p:spPr bwMode="auto">
          <a:xfrm>
            <a:off x="381000" y="2362200"/>
            <a:ext cx="7788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The faster the atomic particles move, the more heat energy is produced.</a:t>
            </a:r>
          </a:p>
        </p:txBody>
      </p:sp>
      <p:pic>
        <p:nvPicPr>
          <p:cNvPr id="30726" name="Picture 10" descr="http://my.hrw.com/sh2/sh07_10/student/images/hst/eng/hst_eng_006_a_p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24250"/>
            <a:ext cx="714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023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83"/>
                                        </p:tgtEl>
                                        <p:attrNameLst>
                                          <p:attrName>style.visibility</p:attrName>
                                        </p:attrNameLst>
                                      </p:cBhvr>
                                      <p:to>
                                        <p:strVal val="visible"/>
                                      </p:to>
                                    </p:set>
                                    <p:anim calcmode="lin" valueType="num">
                                      <p:cBhvr additive="base">
                                        <p:cTn id="11" dur="500" fill="hold"/>
                                        <p:tgtEl>
                                          <p:spTgt spid="20483"/>
                                        </p:tgtEl>
                                        <p:attrNameLst>
                                          <p:attrName>ppt_x</p:attrName>
                                        </p:attrNameLst>
                                      </p:cBhvr>
                                      <p:tavLst>
                                        <p:tav tm="0">
                                          <p:val>
                                            <p:strVal val="0-#ppt_w/2"/>
                                          </p:val>
                                        </p:tav>
                                        <p:tav tm="100000">
                                          <p:val>
                                            <p:strVal val="#ppt_x"/>
                                          </p:val>
                                        </p:tav>
                                      </p:tavLst>
                                    </p:anim>
                                    <p:anim calcmode="lin" valueType="num">
                                      <p:cBhvr additive="base">
                                        <p:cTn id="12" dur="500" fill="hold"/>
                                        <p:tgtEl>
                                          <p:spTgt spid="2048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484"/>
                                        </p:tgtEl>
                                        <p:attrNameLst>
                                          <p:attrName>style.visibility</p:attrName>
                                        </p:attrNameLst>
                                      </p:cBhvr>
                                      <p:to>
                                        <p:strVal val="visible"/>
                                      </p:to>
                                    </p:set>
                                    <p:anim calcmode="lin" valueType="num">
                                      <p:cBhvr additive="base">
                                        <p:cTn id="15" dur="500" fill="hold"/>
                                        <p:tgtEl>
                                          <p:spTgt spid="20484"/>
                                        </p:tgtEl>
                                        <p:attrNameLst>
                                          <p:attrName>ppt_x</p:attrName>
                                        </p:attrNameLst>
                                      </p:cBhvr>
                                      <p:tavLst>
                                        <p:tav tm="0">
                                          <p:val>
                                            <p:strVal val="0-#ppt_w/2"/>
                                          </p:val>
                                        </p:tav>
                                        <p:tav tm="100000">
                                          <p:val>
                                            <p:strVal val="#ppt_x"/>
                                          </p:val>
                                        </p:tav>
                                      </p:tavLst>
                                    </p:anim>
                                    <p:anim calcmode="lin" valueType="num">
                                      <p:cBhvr additive="base">
                                        <p:cTn id="16" dur="500" fill="hold"/>
                                        <p:tgtEl>
                                          <p:spTgt spid="2048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0-#ppt_w/2"/>
                                          </p:val>
                                        </p:tav>
                                        <p:tav tm="100000">
                                          <p:val>
                                            <p:strVal val="#ppt_x"/>
                                          </p:val>
                                        </p:tav>
                                      </p:tavLst>
                                    </p:anim>
                                    <p:anim calcmode="lin" valueType="num">
                                      <p:cBhvr additive="base">
                                        <p:cTn id="20"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P spid="20484" grpId="0" autoUpdateAnimBg="0"/>
      <p:bldP spid="204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88925" y="269875"/>
            <a:ext cx="5045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b="1" dirty="0">
                <a:solidFill>
                  <a:schemeClr val="tx1"/>
                </a:solidFill>
                <a:latin typeface="Tahoma" pitchFamily="34" charset="0"/>
              </a:rPr>
              <a:t>Electromagnetic, Radiant or Light Energy . . . . . .</a:t>
            </a:r>
          </a:p>
        </p:txBody>
      </p:sp>
      <p:sp>
        <p:nvSpPr>
          <p:cNvPr id="11" name="Text Box 2"/>
          <p:cNvSpPr txBox="1">
            <a:spLocks noChangeArrowheads="1"/>
          </p:cNvSpPr>
          <p:nvPr/>
        </p:nvSpPr>
        <p:spPr bwMode="auto">
          <a:xfrm>
            <a:off x="394855" y="1244764"/>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dirty="0">
                <a:solidFill>
                  <a:schemeClr val="tx1"/>
                </a:solidFill>
                <a:latin typeface="Tahoma" pitchFamily="34" charset="0"/>
              </a:rPr>
              <a:t>Produced by vibrating electrical charges</a:t>
            </a:r>
          </a:p>
          <a:p>
            <a:pPr eaLnBrk="1" hangingPunct="1">
              <a:spcBef>
                <a:spcPct val="0"/>
              </a:spcBef>
              <a:buClrTx/>
              <a:buSzTx/>
              <a:buFontTx/>
              <a:buNone/>
            </a:pPr>
            <a:r>
              <a:rPr lang="en-US" altLang="en-US" sz="2400" b="1" dirty="0">
                <a:solidFill>
                  <a:schemeClr val="tx1"/>
                </a:solidFill>
                <a:latin typeface="Times New Roman" pitchFamily="18" charset="0"/>
              </a:rPr>
              <a:t> </a:t>
            </a:r>
          </a:p>
          <a:p>
            <a:pPr eaLnBrk="1" hangingPunct="1">
              <a:spcBef>
                <a:spcPct val="0"/>
              </a:spcBef>
              <a:buClrTx/>
              <a:buSzTx/>
              <a:buFontTx/>
              <a:buNone/>
            </a:pPr>
            <a:r>
              <a:rPr lang="en-US" altLang="en-US" sz="2800" dirty="0">
                <a:solidFill>
                  <a:schemeClr val="tx1"/>
                </a:solidFill>
                <a:latin typeface="Tahoma" pitchFamily="34" charset="0"/>
              </a:rPr>
              <a:t>. . . . . different colors represent different amounts of light energy. </a:t>
            </a:r>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855" y="193964"/>
            <a:ext cx="3848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457200" y="4114006"/>
            <a:ext cx="8321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dirty="0">
                <a:solidFill>
                  <a:schemeClr val="tx1"/>
                </a:solidFill>
                <a:latin typeface="Tahoma" pitchFamily="34" charset="0"/>
              </a:rPr>
              <a:t>. . . Light energy is also called electromagnetic energy.  It is also carried by X-rays, radio waves, and laser light.</a:t>
            </a:r>
            <a:r>
              <a:rPr lang="en-US" altLang="en-US" sz="2400" b="1" dirty="0">
                <a:solidFill>
                  <a:schemeClr val="tx1"/>
                </a:solidFill>
                <a:latin typeface="Times New Roman" pitchFamily="18" charset="0"/>
              </a:rPr>
              <a:t> </a:t>
            </a:r>
          </a:p>
        </p:txBody>
      </p:sp>
      <p:pic>
        <p:nvPicPr>
          <p:cNvPr id="31750" name="Picture 13" descr="C:\Users\Kristin\AppData\Local\Microsoft\Windows\Temporary Internet Files\Content.IE5\XE8GZ6VB\MP900448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02920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066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2000" fill="hold"/>
                                        <p:tgtEl>
                                          <p:spTgt spid="13315"/>
                                        </p:tgtEl>
                                        <p:attrNameLst>
                                          <p:attrName>ppt_x</p:attrName>
                                        </p:attrNameLst>
                                      </p:cBhvr>
                                      <p:tavLst>
                                        <p:tav tm="0">
                                          <p:val>
                                            <p:strVal val="0-#ppt_w/2"/>
                                          </p:val>
                                        </p:tav>
                                        <p:tav tm="100000">
                                          <p:val>
                                            <p:strVal val="#ppt_x"/>
                                          </p:val>
                                        </p:tav>
                                      </p:tavLst>
                                    </p:anim>
                                    <p:anim calcmode="lin" valueType="num">
                                      <p:cBhvr additive="base">
                                        <p:cTn id="8" dur="2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0-#ppt_w/2"/>
                                          </p:val>
                                        </p:tav>
                                        <p:tav tm="100000">
                                          <p:val>
                                            <p:strVal val="#ppt_x"/>
                                          </p:val>
                                        </p:tav>
                                      </p:tavLst>
                                    </p:anim>
                                    <p:anim calcmode="lin" valueType="num">
                                      <p:cBhvr additive="base">
                                        <p:cTn id="14" dur="2000" fill="hold"/>
                                        <p:tgtEl>
                                          <p:spTgt spid="11"/>
                                        </p:tgtEl>
                                        <p:attrNameLst>
                                          <p:attrName>ppt_y</p:attrName>
                                        </p:attrNameLst>
                                      </p:cBhvr>
                                      <p:tavLst>
                                        <p:tav tm="0">
                                          <p:val>
                                            <p:strVal val="#ppt_y"/>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strVal val="#ppt_w*0.70"/>
                                          </p:val>
                                        </p:tav>
                                        <p:tav tm="100000">
                                          <p:val>
                                            <p:strVal val="#ppt_w"/>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animEffect transition="in" filter="fade">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0-#ppt_w/2"/>
                                          </p:val>
                                        </p:tav>
                                        <p:tav tm="100000">
                                          <p:val>
                                            <p:strVal val="#ppt_x"/>
                                          </p:val>
                                        </p:tav>
                                      </p:tavLst>
                                    </p:anim>
                                    <p:anim calcmode="lin" valueType="num">
                                      <p:cBhvr additive="base">
                                        <p:cTn id="2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304800"/>
            <a:ext cx="5349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b="1">
                <a:solidFill>
                  <a:schemeClr val="tx1"/>
                </a:solidFill>
                <a:latin typeface="Tahoma" pitchFamily="34" charset="0"/>
              </a:rPr>
              <a:t>NUCLEAR ENERGY. . . . . . </a:t>
            </a:r>
          </a:p>
        </p:txBody>
      </p:sp>
      <p:sp>
        <p:nvSpPr>
          <p:cNvPr id="14341" name="Text Box 5"/>
          <p:cNvSpPr txBox="1">
            <a:spLocks noChangeArrowheads="1"/>
          </p:cNvSpPr>
          <p:nvPr/>
        </p:nvSpPr>
        <p:spPr bwMode="auto">
          <a:xfrm>
            <a:off x="609600" y="990600"/>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 . source --&gt; at the center </a:t>
            </a:r>
          </a:p>
          <a:p>
            <a:pPr eaLnBrk="1" hangingPunct="1">
              <a:spcBef>
                <a:spcPct val="0"/>
              </a:spcBef>
              <a:buClrTx/>
              <a:buSzTx/>
              <a:buFontTx/>
              <a:buNone/>
            </a:pPr>
            <a:r>
              <a:rPr lang="en-US" altLang="en-US" sz="2800">
                <a:solidFill>
                  <a:schemeClr val="tx1"/>
                </a:solidFill>
                <a:latin typeface="Tahoma" pitchFamily="34" charset="0"/>
              </a:rPr>
              <a:t>of an atom (nucleus).</a:t>
            </a:r>
            <a:r>
              <a:rPr lang="en-US" altLang="en-US" sz="2400" b="1">
                <a:solidFill>
                  <a:schemeClr val="tx1"/>
                </a:solidFill>
                <a:latin typeface="Times New Roman" pitchFamily="18" charset="0"/>
              </a:rPr>
              <a:t> </a:t>
            </a:r>
          </a:p>
        </p:txBody>
      </p:sp>
      <p:pic>
        <p:nvPicPr>
          <p:cNvPr id="143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04800" y="2286000"/>
            <a:ext cx="489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When the nucleus splits, nuclear energy is released in the form of heat energy and light energy.</a:t>
            </a:r>
          </a:p>
        </p:txBody>
      </p:sp>
      <p:sp>
        <p:nvSpPr>
          <p:cNvPr id="9" name="Text Box 4"/>
          <p:cNvSpPr txBox="1">
            <a:spLocks noChangeArrowheads="1"/>
          </p:cNvSpPr>
          <p:nvPr/>
        </p:nvSpPr>
        <p:spPr bwMode="auto">
          <a:xfrm>
            <a:off x="228600" y="4419600"/>
            <a:ext cx="5121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The sun's energy is produced from a nuclear fusion reaction in which hydrogen nuclei fuse to form helium nuclei.</a:t>
            </a:r>
          </a:p>
        </p:txBody>
      </p:sp>
    </p:spTree>
    <p:extLst>
      <p:ext uri="{BB962C8B-B14F-4D97-AF65-F5344CB8AC3E}">
        <p14:creationId xmlns:p14="http://schemas.microsoft.com/office/powerpoint/2010/main" val="48272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2000" fill="hold"/>
                                        <p:tgtEl>
                                          <p:spTgt spid="14340"/>
                                        </p:tgtEl>
                                        <p:attrNameLst>
                                          <p:attrName>ppt_w</p:attrName>
                                        </p:attrNameLst>
                                      </p:cBhvr>
                                      <p:tavLst>
                                        <p:tav tm="0">
                                          <p:val>
                                            <p:strVal val="#ppt_w*0.70"/>
                                          </p:val>
                                        </p:tav>
                                        <p:tav tm="100000">
                                          <p:val>
                                            <p:strVal val="#ppt_w"/>
                                          </p:val>
                                        </p:tav>
                                      </p:tavLst>
                                    </p:anim>
                                    <p:anim calcmode="lin" valueType="num">
                                      <p:cBhvr>
                                        <p:cTn id="8" dur="2000" fill="hold"/>
                                        <p:tgtEl>
                                          <p:spTgt spid="14340"/>
                                        </p:tgtEl>
                                        <p:attrNameLst>
                                          <p:attrName>ppt_h</p:attrName>
                                        </p:attrNameLst>
                                      </p:cBhvr>
                                      <p:tavLst>
                                        <p:tav tm="0">
                                          <p:val>
                                            <p:strVal val="#ppt_h"/>
                                          </p:val>
                                        </p:tav>
                                        <p:tav tm="100000">
                                          <p:val>
                                            <p:strVal val="#ppt_h"/>
                                          </p:val>
                                        </p:tav>
                                      </p:tavLst>
                                    </p:anim>
                                    <p:animEffect transition="in" filter="fade">
                                      <p:cBhvr>
                                        <p:cTn id="9" dur="2000"/>
                                        <p:tgtEl>
                                          <p:spTgt spid="14340"/>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2000" fill="hold"/>
                                        <p:tgtEl>
                                          <p:spTgt spid="14341"/>
                                        </p:tgtEl>
                                        <p:attrNameLst>
                                          <p:attrName>ppt_x</p:attrName>
                                        </p:attrNameLst>
                                      </p:cBhvr>
                                      <p:tavLst>
                                        <p:tav tm="0">
                                          <p:val>
                                            <p:strVal val="#ppt_x"/>
                                          </p:val>
                                        </p:tav>
                                        <p:tav tm="100000">
                                          <p:val>
                                            <p:strVal val="#ppt_x"/>
                                          </p:val>
                                        </p:tav>
                                      </p:tavLst>
                                    </p:anim>
                                    <p:anim calcmode="lin" valueType="num">
                                      <p:cBhvr additive="base">
                                        <p:cTn id="13" dur="2000" fill="hold"/>
                                        <p:tgtEl>
                                          <p:spTgt spid="14341"/>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4343"/>
                                        </p:tgtEl>
                                        <p:attrNameLst>
                                          <p:attrName>style.visibility</p:attrName>
                                        </p:attrNameLst>
                                      </p:cBhvr>
                                      <p:to>
                                        <p:strVal val="visible"/>
                                      </p:to>
                                    </p:set>
                                    <p:anim calcmode="lin" valueType="num">
                                      <p:cBhvr>
                                        <p:cTn id="16" dur="2000" fill="hold"/>
                                        <p:tgtEl>
                                          <p:spTgt spid="14343"/>
                                        </p:tgtEl>
                                        <p:attrNameLst>
                                          <p:attrName>ppt_w</p:attrName>
                                        </p:attrNameLst>
                                      </p:cBhvr>
                                      <p:tavLst>
                                        <p:tav tm="0">
                                          <p:val>
                                            <p:strVal val="#ppt_w*0.70"/>
                                          </p:val>
                                        </p:tav>
                                        <p:tav tm="100000">
                                          <p:val>
                                            <p:strVal val="#ppt_w"/>
                                          </p:val>
                                        </p:tav>
                                      </p:tavLst>
                                    </p:anim>
                                    <p:anim calcmode="lin" valueType="num">
                                      <p:cBhvr>
                                        <p:cTn id="17" dur="2000" fill="hold"/>
                                        <p:tgtEl>
                                          <p:spTgt spid="14343"/>
                                        </p:tgtEl>
                                        <p:attrNameLst>
                                          <p:attrName>ppt_h</p:attrName>
                                        </p:attrNameLst>
                                      </p:cBhvr>
                                      <p:tavLst>
                                        <p:tav tm="0">
                                          <p:val>
                                            <p:strVal val="#ppt_h"/>
                                          </p:val>
                                        </p:tav>
                                        <p:tav tm="100000">
                                          <p:val>
                                            <p:strVal val="#ppt_h"/>
                                          </p:val>
                                        </p:tav>
                                      </p:tavLst>
                                    </p:anim>
                                    <p:animEffect transition="in" filter="fade">
                                      <p:cBhvr>
                                        <p:cTn id="18" dur="2000"/>
                                        <p:tgtEl>
                                          <p:spTgt spid="143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0-#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0-#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600200" y="381000"/>
            <a:ext cx="6035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Nuclear is the </a:t>
            </a:r>
            <a:r>
              <a:rPr lang="en-US" altLang="en-US" sz="2800" u="sng">
                <a:solidFill>
                  <a:schemeClr val="tx1"/>
                </a:solidFill>
                <a:latin typeface="Tahoma" pitchFamily="34" charset="0"/>
              </a:rPr>
              <a:t>most concentrated</a:t>
            </a:r>
            <a:r>
              <a:rPr lang="en-US" altLang="en-US" sz="2800">
                <a:solidFill>
                  <a:schemeClr val="tx1"/>
                </a:solidFill>
                <a:latin typeface="Tahoma" pitchFamily="34" charset="0"/>
              </a:rPr>
              <a:t> form of energy. </a:t>
            </a: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678113"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C:\Users\Kristin\AppData\Local\Microsoft\Windows\Temporary Internet Files\Content.IE5\XE8GZ6VB\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C:\Users\Kristin\AppData\Local\Microsoft\Windows\Temporary Internet Files\Content.IE5\C3XPFBM4\MP9004373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952750"/>
            <a:ext cx="2743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29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2000" fill="hold"/>
                                        <p:tgtEl>
                                          <p:spTgt spid="9222"/>
                                        </p:tgtEl>
                                        <p:attrNameLst>
                                          <p:attrName>ppt_w</p:attrName>
                                        </p:attrNameLst>
                                      </p:cBhvr>
                                      <p:tavLst>
                                        <p:tav tm="0">
                                          <p:val>
                                            <p:strVal val="#ppt_w*0.70"/>
                                          </p:val>
                                        </p:tav>
                                        <p:tav tm="100000">
                                          <p:val>
                                            <p:strVal val="#ppt_w"/>
                                          </p:val>
                                        </p:tav>
                                      </p:tavLst>
                                    </p:anim>
                                    <p:anim calcmode="lin" valueType="num">
                                      <p:cBhvr>
                                        <p:cTn id="8" dur="2000" fill="hold"/>
                                        <p:tgtEl>
                                          <p:spTgt spid="9222"/>
                                        </p:tgtEl>
                                        <p:attrNameLst>
                                          <p:attrName>ppt_h</p:attrName>
                                        </p:attrNameLst>
                                      </p:cBhvr>
                                      <p:tavLst>
                                        <p:tav tm="0">
                                          <p:val>
                                            <p:strVal val="#ppt_h"/>
                                          </p:val>
                                        </p:tav>
                                        <p:tav tm="100000">
                                          <p:val>
                                            <p:strVal val="#ppt_h"/>
                                          </p:val>
                                        </p:tav>
                                      </p:tavLst>
                                    </p:anim>
                                    <p:animEffect transition="in" filter="fade">
                                      <p:cBhvr>
                                        <p:cTn id="9" dur="2000"/>
                                        <p:tgtEl>
                                          <p:spTgt spid="922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2000" fill="hold"/>
                                        <p:tgtEl>
                                          <p:spTgt spid="9221"/>
                                        </p:tgtEl>
                                        <p:attrNameLst>
                                          <p:attrName>ppt_x</p:attrName>
                                        </p:attrNameLst>
                                      </p:cBhvr>
                                      <p:tavLst>
                                        <p:tav tm="0">
                                          <p:val>
                                            <p:strVal val="#ppt_x"/>
                                          </p:val>
                                        </p:tav>
                                        <p:tav tm="100000">
                                          <p:val>
                                            <p:strVal val="#ppt_x"/>
                                          </p:val>
                                        </p:tav>
                                      </p:tavLst>
                                    </p:anim>
                                    <p:anim calcmode="lin" valueType="num">
                                      <p:cBhvr additive="base">
                                        <p:cTn id="13" dur="20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41325" y="193675"/>
            <a:ext cx="6111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b="1">
                <a:solidFill>
                  <a:schemeClr val="tx1"/>
                </a:solidFill>
                <a:latin typeface="Tahoma" pitchFamily="34" charset="0"/>
              </a:rPr>
              <a:t>ELECTRICAL ENERGY. . . . . . . </a:t>
            </a:r>
          </a:p>
        </p:txBody>
      </p:sp>
      <p:sp>
        <p:nvSpPr>
          <p:cNvPr id="10243" name="Text Box 3"/>
          <p:cNvSpPr txBox="1">
            <a:spLocks noChangeArrowheads="1"/>
          </p:cNvSpPr>
          <p:nvPr/>
        </p:nvSpPr>
        <p:spPr bwMode="auto">
          <a:xfrm>
            <a:off x="288925" y="762000"/>
            <a:ext cx="8855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 . . . is the energy and electric charges produced from </a:t>
            </a:r>
          </a:p>
          <a:p>
            <a:pPr eaLnBrk="1" hangingPunct="1">
              <a:spcBef>
                <a:spcPct val="0"/>
              </a:spcBef>
              <a:buClrTx/>
              <a:buSzTx/>
              <a:buFontTx/>
              <a:buNone/>
            </a:pPr>
            <a:r>
              <a:rPr lang="en-US" altLang="en-US" sz="2800">
                <a:solidFill>
                  <a:schemeClr val="tx1"/>
                </a:solidFill>
                <a:latin typeface="Tahoma" pitchFamily="34" charset="0"/>
              </a:rPr>
              <a:t>    electricity. </a:t>
            </a:r>
          </a:p>
        </p:txBody>
      </p:sp>
      <p:sp>
        <p:nvSpPr>
          <p:cNvPr id="10244" name="Text Box 4"/>
          <p:cNvSpPr txBox="1">
            <a:spLocks noChangeArrowheads="1"/>
          </p:cNvSpPr>
          <p:nvPr/>
        </p:nvSpPr>
        <p:spPr bwMode="auto">
          <a:xfrm>
            <a:off x="457200" y="1828800"/>
            <a:ext cx="441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800">
                <a:solidFill>
                  <a:schemeClr val="tx1"/>
                </a:solidFill>
                <a:latin typeface="Tahoma" pitchFamily="34" charset="0"/>
              </a:rPr>
              <a:t>Source --&gt; batteries </a:t>
            </a:r>
          </a:p>
          <a:p>
            <a:pPr eaLnBrk="1" hangingPunct="1">
              <a:spcBef>
                <a:spcPct val="0"/>
              </a:spcBef>
              <a:buClrTx/>
              <a:buSzTx/>
              <a:buFontTx/>
              <a:buNone/>
            </a:pPr>
            <a:r>
              <a:rPr lang="en-US" altLang="en-US" sz="2800">
                <a:solidFill>
                  <a:schemeClr val="tx1"/>
                </a:solidFill>
                <a:latin typeface="Tahoma" pitchFamily="34" charset="0"/>
              </a:rPr>
              <a:t>or power lines. </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3369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5257800" y="1828800"/>
            <a:ext cx="3352800" cy="2362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pic>
        <p:nvPicPr>
          <p:cNvPr id="10248" name="Picture 8" descr="power-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2847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p:cNvSpPr>
            <a:spLocks noChangeArrowheads="1"/>
          </p:cNvSpPr>
          <p:nvPr/>
        </p:nvSpPr>
        <p:spPr bwMode="auto">
          <a:xfrm>
            <a:off x="1371600" y="2819400"/>
            <a:ext cx="2895600" cy="1905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040969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0-#ppt_w/2"/>
                                          </p:val>
                                        </p:tav>
                                        <p:tav tm="100000">
                                          <p:val>
                                            <p:strVal val="#ppt_x"/>
                                          </p:val>
                                        </p:tav>
                                      </p:tavLst>
                                    </p:anim>
                                    <p:anim calcmode="lin" valueType="num">
                                      <p:cBhvr additive="base">
                                        <p:cTn id="8" dur="2000" fill="hold"/>
                                        <p:tgtEl>
                                          <p:spTgt spid="1024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2000" fill="hold"/>
                                        <p:tgtEl>
                                          <p:spTgt spid="10243"/>
                                        </p:tgtEl>
                                        <p:attrNameLst>
                                          <p:attrName>ppt_x</p:attrName>
                                        </p:attrNameLst>
                                      </p:cBhvr>
                                      <p:tavLst>
                                        <p:tav tm="0">
                                          <p:val>
                                            <p:strVal val="#ppt_x"/>
                                          </p:val>
                                        </p:tav>
                                        <p:tav tm="100000">
                                          <p:val>
                                            <p:strVal val="#ppt_x"/>
                                          </p:val>
                                        </p:tav>
                                      </p:tavLst>
                                    </p:anim>
                                    <p:anim calcmode="lin" valueType="num">
                                      <p:cBhvr additive="base">
                                        <p:cTn id="12" dur="20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2000" fill="hold"/>
                                        <p:tgtEl>
                                          <p:spTgt spid="10244"/>
                                        </p:tgtEl>
                                        <p:attrNameLst>
                                          <p:attrName>ppt_x</p:attrName>
                                        </p:attrNameLst>
                                      </p:cBhvr>
                                      <p:tavLst>
                                        <p:tav tm="0">
                                          <p:val>
                                            <p:strVal val="0-#ppt_w/2"/>
                                          </p:val>
                                        </p:tav>
                                        <p:tav tm="100000">
                                          <p:val>
                                            <p:strVal val="#ppt_x"/>
                                          </p:val>
                                        </p:tav>
                                      </p:tavLst>
                                    </p:anim>
                                    <p:anim calcmode="lin" valueType="num">
                                      <p:cBhvr additive="base">
                                        <p:cTn id="18" dur="2000" fill="hold"/>
                                        <p:tgtEl>
                                          <p:spTgt spid="10244"/>
                                        </p:tgtEl>
                                        <p:attrNameLst>
                                          <p:attrName>ppt_y</p:attrName>
                                        </p:attrNameLst>
                                      </p:cBhvr>
                                      <p:tavLst>
                                        <p:tav tm="0">
                                          <p:val>
                                            <p:strVal val="#ppt_y"/>
                                          </p:val>
                                        </p:tav>
                                        <p:tav tm="100000">
                                          <p:val>
                                            <p:strVal val="#ppt_y"/>
                                          </p:val>
                                        </p:tav>
                                      </p:tavLst>
                                    </p:anim>
                                  </p:childTnLst>
                                </p:cTn>
                              </p:par>
                              <p:par>
                                <p:cTn id="19" presetID="55" presetClass="entr" presetSubtype="0" fill="hold" grpId="0" nodeType="withEffect">
                                  <p:stCondLst>
                                    <p:cond delay="0"/>
                                  </p:stCondLst>
                                  <p:childTnLst>
                                    <p:set>
                                      <p:cBhvr>
                                        <p:cTn id="20" dur="1" fill="hold">
                                          <p:stCondLst>
                                            <p:cond delay="0"/>
                                          </p:stCondLst>
                                        </p:cTn>
                                        <p:tgtEl>
                                          <p:spTgt spid="10247"/>
                                        </p:tgtEl>
                                        <p:attrNameLst>
                                          <p:attrName>style.visibility</p:attrName>
                                        </p:attrNameLst>
                                      </p:cBhvr>
                                      <p:to>
                                        <p:strVal val="visible"/>
                                      </p:to>
                                    </p:set>
                                    <p:anim calcmode="lin" valueType="num">
                                      <p:cBhvr>
                                        <p:cTn id="21" dur="2000" fill="hold"/>
                                        <p:tgtEl>
                                          <p:spTgt spid="10247"/>
                                        </p:tgtEl>
                                        <p:attrNameLst>
                                          <p:attrName>ppt_w</p:attrName>
                                        </p:attrNameLst>
                                      </p:cBhvr>
                                      <p:tavLst>
                                        <p:tav tm="0">
                                          <p:val>
                                            <p:strVal val="#ppt_w*0.70"/>
                                          </p:val>
                                        </p:tav>
                                        <p:tav tm="100000">
                                          <p:val>
                                            <p:strVal val="#ppt_w"/>
                                          </p:val>
                                        </p:tav>
                                      </p:tavLst>
                                    </p:anim>
                                    <p:anim calcmode="lin" valueType="num">
                                      <p:cBhvr>
                                        <p:cTn id="22" dur="2000" fill="hold"/>
                                        <p:tgtEl>
                                          <p:spTgt spid="10247"/>
                                        </p:tgtEl>
                                        <p:attrNameLst>
                                          <p:attrName>ppt_h</p:attrName>
                                        </p:attrNameLst>
                                      </p:cBhvr>
                                      <p:tavLst>
                                        <p:tav tm="0">
                                          <p:val>
                                            <p:strVal val="#ppt_h"/>
                                          </p:val>
                                        </p:tav>
                                        <p:tav tm="100000">
                                          <p:val>
                                            <p:strVal val="#ppt_h"/>
                                          </p:val>
                                        </p:tav>
                                      </p:tavLst>
                                    </p:anim>
                                    <p:animEffect transition="in" filter="fade">
                                      <p:cBhvr>
                                        <p:cTn id="23" dur="2000"/>
                                        <p:tgtEl>
                                          <p:spTgt spid="1024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p:cTn id="26" dur="2000" fill="hold"/>
                                        <p:tgtEl>
                                          <p:spTgt spid="10249"/>
                                        </p:tgtEl>
                                        <p:attrNameLst>
                                          <p:attrName>ppt_w</p:attrName>
                                        </p:attrNameLst>
                                      </p:cBhvr>
                                      <p:tavLst>
                                        <p:tav tm="0">
                                          <p:val>
                                            <p:strVal val="#ppt_w*0.70"/>
                                          </p:val>
                                        </p:tav>
                                        <p:tav tm="100000">
                                          <p:val>
                                            <p:strVal val="#ppt_w"/>
                                          </p:val>
                                        </p:tav>
                                      </p:tavLst>
                                    </p:anim>
                                    <p:anim calcmode="lin" valueType="num">
                                      <p:cBhvr>
                                        <p:cTn id="27" dur="2000" fill="hold"/>
                                        <p:tgtEl>
                                          <p:spTgt spid="10249"/>
                                        </p:tgtEl>
                                        <p:attrNameLst>
                                          <p:attrName>ppt_h</p:attrName>
                                        </p:attrNameLst>
                                      </p:cBhvr>
                                      <p:tavLst>
                                        <p:tav tm="0">
                                          <p:val>
                                            <p:strVal val="#ppt_h"/>
                                          </p:val>
                                        </p:tav>
                                        <p:tav tm="100000">
                                          <p:val>
                                            <p:strVal val="#ppt_h"/>
                                          </p:val>
                                        </p:tav>
                                      </p:tavLst>
                                    </p:anim>
                                    <p:animEffect transition="in" filter="fade">
                                      <p:cBhvr>
                                        <p:cTn id="28" dur="2000"/>
                                        <p:tgtEl>
                                          <p:spTgt spid="10249"/>
                                        </p:tgtEl>
                                      </p:cBhvr>
                                    </p:animEffect>
                                  </p:childTnLst>
                                </p:cTn>
                              </p:par>
                              <p:par>
                                <p:cTn id="29" presetID="55" presetClass="entr" presetSubtype="0" fill="hold" nodeType="withEffect">
                                  <p:stCondLst>
                                    <p:cond delay="0"/>
                                  </p:stCondLst>
                                  <p:childTnLst>
                                    <p:set>
                                      <p:cBhvr>
                                        <p:cTn id="30" dur="1" fill="hold">
                                          <p:stCondLst>
                                            <p:cond delay="0"/>
                                          </p:stCondLst>
                                        </p:cTn>
                                        <p:tgtEl>
                                          <p:spTgt spid="10248"/>
                                        </p:tgtEl>
                                        <p:attrNameLst>
                                          <p:attrName>style.visibility</p:attrName>
                                        </p:attrNameLst>
                                      </p:cBhvr>
                                      <p:to>
                                        <p:strVal val="visible"/>
                                      </p:to>
                                    </p:set>
                                    <p:anim calcmode="lin" valueType="num">
                                      <p:cBhvr>
                                        <p:cTn id="31" dur="2000" fill="hold"/>
                                        <p:tgtEl>
                                          <p:spTgt spid="10248"/>
                                        </p:tgtEl>
                                        <p:attrNameLst>
                                          <p:attrName>ppt_w</p:attrName>
                                        </p:attrNameLst>
                                      </p:cBhvr>
                                      <p:tavLst>
                                        <p:tav tm="0">
                                          <p:val>
                                            <p:strVal val="#ppt_w*0.70"/>
                                          </p:val>
                                        </p:tav>
                                        <p:tav tm="100000">
                                          <p:val>
                                            <p:strVal val="#ppt_w"/>
                                          </p:val>
                                        </p:tav>
                                      </p:tavLst>
                                    </p:anim>
                                    <p:anim calcmode="lin" valueType="num">
                                      <p:cBhvr>
                                        <p:cTn id="32" dur="2000" fill="hold"/>
                                        <p:tgtEl>
                                          <p:spTgt spid="10248"/>
                                        </p:tgtEl>
                                        <p:attrNameLst>
                                          <p:attrName>ppt_h</p:attrName>
                                        </p:attrNameLst>
                                      </p:cBhvr>
                                      <p:tavLst>
                                        <p:tav tm="0">
                                          <p:val>
                                            <p:strVal val="#ppt_h"/>
                                          </p:val>
                                        </p:tav>
                                        <p:tav tm="100000">
                                          <p:val>
                                            <p:strVal val="#ppt_h"/>
                                          </p:val>
                                        </p:tav>
                                      </p:tavLst>
                                    </p:anim>
                                    <p:animEffect transition="in" filter="fade">
                                      <p:cBhvr>
                                        <p:cTn id="33" dur="2000"/>
                                        <p:tgtEl>
                                          <p:spTgt spid="10248"/>
                                        </p:tgtEl>
                                      </p:cBhvr>
                                    </p:animEffect>
                                  </p:childTnLst>
                                </p:cTn>
                              </p:par>
                              <p:par>
                                <p:cTn id="34" presetID="55" presetClass="entr" presetSubtype="0" fill="hold" nodeType="with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p:cTn id="36" dur="2000" fill="hold"/>
                                        <p:tgtEl>
                                          <p:spTgt spid="10246"/>
                                        </p:tgtEl>
                                        <p:attrNameLst>
                                          <p:attrName>ppt_w</p:attrName>
                                        </p:attrNameLst>
                                      </p:cBhvr>
                                      <p:tavLst>
                                        <p:tav tm="0">
                                          <p:val>
                                            <p:strVal val="#ppt_w*0.70"/>
                                          </p:val>
                                        </p:tav>
                                        <p:tav tm="100000">
                                          <p:val>
                                            <p:strVal val="#ppt_w"/>
                                          </p:val>
                                        </p:tav>
                                      </p:tavLst>
                                    </p:anim>
                                    <p:anim calcmode="lin" valueType="num">
                                      <p:cBhvr>
                                        <p:cTn id="37" dur="2000" fill="hold"/>
                                        <p:tgtEl>
                                          <p:spTgt spid="10246"/>
                                        </p:tgtEl>
                                        <p:attrNameLst>
                                          <p:attrName>ppt_h</p:attrName>
                                        </p:attrNameLst>
                                      </p:cBhvr>
                                      <p:tavLst>
                                        <p:tav tm="0">
                                          <p:val>
                                            <p:strVal val="#ppt_h"/>
                                          </p:val>
                                        </p:tav>
                                        <p:tav tm="100000">
                                          <p:val>
                                            <p:strVal val="#ppt_h"/>
                                          </p:val>
                                        </p:tav>
                                      </p:tavLst>
                                    </p:anim>
                                    <p:animEffect transition="in" filter="fade">
                                      <p:cBhvr>
                                        <p:cTn id="38"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7" grpId="0" animBg="1"/>
      <p:bldP spid="102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2286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MECHANICAL ENERGY . . . .</a:t>
            </a:r>
          </a:p>
        </p:txBody>
      </p:sp>
      <p:sp>
        <p:nvSpPr>
          <p:cNvPr id="19459" name="Text Box 3"/>
          <p:cNvSpPr txBox="1">
            <a:spLocks noChangeArrowheads="1"/>
          </p:cNvSpPr>
          <p:nvPr/>
        </p:nvSpPr>
        <p:spPr bwMode="auto">
          <a:xfrm>
            <a:off x="304800" y="762000"/>
            <a:ext cx="504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 . . . is associated with motion. </a:t>
            </a:r>
          </a:p>
        </p:txBody>
      </p:sp>
      <p:sp>
        <p:nvSpPr>
          <p:cNvPr id="19460" name="Text Box 4"/>
          <p:cNvSpPr txBox="1">
            <a:spLocks noChangeArrowheads="1"/>
          </p:cNvSpPr>
          <p:nvPr/>
        </p:nvSpPr>
        <p:spPr bwMode="auto">
          <a:xfrm>
            <a:off x="304800" y="1295400"/>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Examples include: </a:t>
            </a:r>
          </a:p>
        </p:txBody>
      </p:sp>
      <p:sp>
        <p:nvSpPr>
          <p:cNvPr id="19461" name="Text Box 5"/>
          <p:cNvSpPr txBox="1">
            <a:spLocks noChangeArrowheads="1"/>
          </p:cNvSpPr>
          <p:nvPr/>
        </p:nvSpPr>
        <p:spPr bwMode="auto">
          <a:xfrm>
            <a:off x="457200" y="5715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a waterfall </a:t>
            </a:r>
          </a:p>
        </p:txBody>
      </p:sp>
      <p:sp>
        <p:nvSpPr>
          <p:cNvPr id="19462" name="Text Box 6"/>
          <p:cNvSpPr txBox="1">
            <a:spLocks noChangeArrowheads="1"/>
          </p:cNvSpPr>
          <p:nvPr/>
        </p:nvSpPr>
        <p:spPr bwMode="auto">
          <a:xfrm>
            <a:off x="5410200" y="24384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automobile traveling </a:t>
            </a:r>
          </a:p>
        </p:txBody>
      </p:sp>
      <p:sp>
        <p:nvSpPr>
          <p:cNvPr id="19463" name="Text Box 7"/>
          <p:cNvSpPr txBox="1">
            <a:spLocks noChangeArrowheads="1"/>
          </p:cNvSpPr>
          <p:nvPr/>
        </p:nvSpPr>
        <p:spPr bwMode="auto">
          <a:xfrm>
            <a:off x="3124200" y="56388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walking </a:t>
            </a:r>
          </a:p>
        </p:txBody>
      </p:sp>
      <p:sp>
        <p:nvSpPr>
          <p:cNvPr id="19464" name="Text Box 8"/>
          <p:cNvSpPr txBox="1">
            <a:spLocks noChangeArrowheads="1"/>
          </p:cNvSpPr>
          <p:nvPr/>
        </p:nvSpPr>
        <p:spPr bwMode="auto">
          <a:xfrm>
            <a:off x="6096000" y="5410200"/>
            <a:ext cx="266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blood  flowing through your blood vessels</a:t>
            </a:r>
          </a:p>
        </p:txBody>
      </p:sp>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192881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14600"/>
            <a:ext cx="20574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00400"/>
            <a:ext cx="2130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car%20trave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0"/>
            <a:ext cx="30257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24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2000" fill="hold"/>
                                        <p:tgtEl>
                                          <p:spTgt spid="19458"/>
                                        </p:tgtEl>
                                        <p:attrNameLst>
                                          <p:attrName>ppt_x</p:attrName>
                                        </p:attrNameLst>
                                      </p:cBhvr>
                                      <p:tavLst>
                                        <p:tav tm="0">
                                          <p:val>
                                            <p:strVal val="0-#ppt_w/2"/>
                                          </p:val>
                                        </p:tav>
                                        <p:tav tm="100000">
                                          <p:val>
                                            <p:strVal val="#ppt_x"/>
                                          </p:val>
                                        </p:tav>
                                      </p:tavLst>
                                    </p:anim>
                                    <p:anim calcmode="lin" valueType="num">
                                      <p:cBhvr additive="base">
                                        <p:cTn id="8" dur="20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2000" fill="hold"/>
                                        <p:tgtEl>
                                          <p:spTgt spid="19459"/>
                                        </p:tgtEl>
                                        <p:attrNameLst>
                                          <p:attrName>ppt_x</p:attrName>
                                        </p:attrNameLst>
                                      </p:cBhvr>
                                      <p:tavLst>
                                        <p:tav tm="0">
                                          <p:val>
                                            <p:strVal val="0-#ppt_w/2"/>
                                          </p:val>
                                        </p:tav>
                                        <p:tav tm="100000">
                                          <p:val>
                                            <p:strVal val="#ppt_x"/>
                                          </p:val>
                                        </p:tav>
                                      </p:tavLst>
                                    </p:anim>
                                    <p:anim calcmode="lin" valueType="num">
                                      <p:cBhvr additive="base">
                                        <p:cTn id="14" dur="20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2000" fill="hold"/>
                                        <p:tgtEl>
                                          <p:spTgt spid="19460"/>
                                        </p:tgtEl>
                                        <p:attrNameLst>
                                          <p:attrName>ppt_x</p:attrName>
                                        </p:attrNameLst>
                                      </p:cBhvr>
                                      <p:tavLst>
                                        <p:tav tm="0">
                                          <p:val>
                                            <p:strVal val="0-#ppt_w/2"/>
                                          </p:val>
                                        </p:tav>
                                        <p:tav tm="100000">
                                          <p:val>
                                            <p:strVal val="#ppt_x"/>
                                          </p:val>
                                        </p:tav>
                                      </p:tavLst>
                                    </p:anim>
                                    <p:anim calcmode="lin" valueType="num">
                                      <p:cBhvr additive="base">
                                        <p:cTn id="20" dur="20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9462"/>
                                        </p:tgtEl>
                                        <p:attrNameLst>
                                          <p:attrName>style.visibility</p:attrName>
                                        </p:attrNameLst>
                                      </p:cBhvr>
                                      <p:to>
                                        <p:strVal val="visible"/>
                                      </p:to>
                                    </p:set>
                                    <p:anim calcmode="lin" valueType="num">
                                      <p:cBhvr>
                                        <p:cTn id="25" dur="3000" fill="hold"/>
                                        <p:tgtEl>
                                          <p:spTgt spid="19462"/>
                                        </p:tgtEl>
                                        <p:attrNameLst>
                                          <p:attrName>ppt_w</p:attrName>
                                        </p:attrNameLst>
                                      </p:cBhvr>
                                      <p:tavLst>
                                        <p:tav tm="0">
                                          <p:val>
                                            <p:strVal val="#ppt_w*0.70"/>
                                          </p:val>
                                        </p:tav>
                                        <p:tav tm="100000">
                                          <p:val>
                                            <p:strVal val="#ppt_w"/>
                                          </p:val>
                                        </p:tav>
                                      </p:tavLst>
                                    </p:anim>
                                    <p:anim calcmode="lin" valueType="num">
                                      <p:cBhvr>
                                        <p:cTn id="26" dur="3000" fill="hold"/>
                                        <p:tgtEl>
                                          <p:spTgt spid="19462"/>
                                        </p:tgtEl>
                                        <p:attrNameLst>
                                          <p:attrName>ppt_h</p:attrName>
                                        </p:attrNameLst>
                                      </p:cBhvr>
                                      <p:tavLst>
                                        <p:tav tm="0">
                                          <p:val>
                                            <p:strVal val="#ppt_h"/>
                                          </p:val>
                                        </p:tav>
                                        <p:tav tm="100000">
                                          <p:val>
                                            <p:strVal val="#ppt_h"/>
                                          </p:val>
                                        </p:tav>
                                      </p:tavLst>
                                    </p:anim>
                                    <p:animEffect transition="in" filter="fade">
                                      <p:cBhvr>
                                        <p:cTn id="27" dur="3000"/>
                                        <p:tgtEl>
                                          <p:spTgt spid="19462"/>
                                        </p:tgtEl>
                                      </p:cBhvr>
                                    </p:animEffect>
                                  </p:childTnLst>
                                </p:cTn>
                              </p:par>
                              <p:par>
                                <p:cTn id="28" presetID="55" presetClass="entr" presetSubtype="0" fill="hold" nodeType="withEffect">
                                  <p:stCondLst>
                                    <p:cond delay="0"/>
                                  </p:stCondLst>
                                  <p:childTnLst>
                                    <p:set>
                                      <p:cBhvr>
                                        <p:cTn id="29" dur="1" fill="hold">
                                          <p:stCondLst>
                                            <p:cond delay="0"/>
                                          </p:stCondLst>
                                        </p:cTn>
                                        <p:tgtEl>
                                          <p:spTgt spid="19468"/>
                                        </p:tgtEl>
                                        <p:attrNameLst>
                                          <p:attrName>style.visibility</p:attrName>
                                        </p:attrNameLst>
                                      </p:cBhvr>
                                      <p:to>
                                        <p:strVal val="visible"/>
                                      </p:to>
                                    </p:set>
                                    <p:anim calcmode="lin" valueType="num">
                                      <p:cBhvr>
                                        <p:cTn id="30" dur="3000" fill="hold"/>
                                        <p:tgtEl>
                                          <p:spTgt spid="19468"/>
                                        </p:tgtEl>
                                        <p:attrNameLst>
                                          <p:attrName>ppt_w</p:attrName>
                                        </p:attrNameLst>
                                      </p:cBhvr>
                                      <p:tavLst>
                                        <p:tav tm="0">
                                          <p:val>
                                            <p:strVal val="#ppt_w*0.70"/>
                                          </p:val>
                                        </p:tav>
                                        <p:tav tm="100000">
                                          <p:val>
                                            <p:strVal val="#ppt_w"/>
                                          </p:val>
                                        </p:tav>
                                      </p:tavLst>
                                    </p:anim>
                                    <p:anim calcmode="lin" valueType="num">
                                      <p:cBhvr>
                                        <p:cTn id="31" dur="3000" fill="hold"/>
                                        <p:tgtEl>
                                          <p:spTgt spid="19468"/>
                                        </p:tgtEl>
                                        <p:attrNameLst>
                                          <p:attrName>ppt_h</p:attrName>
                                        </p:attrNameLst>
                                      </p:cBhvr>
                                      <p:tavLst>
                                        <p:tav tm="0">
                                          <p:val>
                                            <p:strVal val="#ppt_h"/>
                                          </p:val>
                                        </p:tav>
                                        <p:tav tm="100000">
                                          <p:val>
                                            <p:strVal val="#ppt_h"/>
                                          </p:val>
                                        </p:tav>
                                      </p:tavLst>
                                    </p:anim>
                                    <p:animEffect transition="in" filter="fade">
                                      <p:cBhvr>
                                        <p:cTn id="32" dur="3000"/>
                                        <p:tgtEl>
                                          <p:spTgt spid="194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9461"/>
                                        </p:tgtEl>
                                        <p:attrNameLst>
                                          <p:attrName>style.visibility</p:attrName>
                                        </p:attrNameLst>
                                      </p:cBhvr>
                                      <p:to>
                                        <p:strVal val="visible"/>
                                      </p:to>
                                    </p:set>
                                    <p:anim calcmode="lin" valueType="num">
                                      <p:cBhvr>
                                        <p:cTn id="37" dur="2000" fill="hold"/>
                                        <p:tgtEl>
                                          <p:spTgt spid="19461"/>
                                        </p:tgtEl>
                                        <p:attrNameLst>
                                          <p:attrName>ppt_w</p:attrName>
                                        </p:attrNameLst>
                                      </p:cBhvr>
                                      <p:tavLst>
                                        <p:tav tm="0">
                                          <p:val>
                                            <p:strVal val="#ppt_w*0.70"/>
                                          </p:val>
                                        </p:tav>
                                        <p:tav tm="100000">
                                          <p:val>
                                            <p:strVal val="#ppt_w"/>
                                          </p:val>
                                        </p:tav>
                                      </p:tavLst>
                                    </p:anim>
                                    <p:anim calcmode="lin" valueType="num">
                                      <p:cBhvr>
                                        <p:cTn id="38" dur="2000" fill="hold"/>
                                        <p:tgtEl>
                                          <p:spTgt spid="19461"/>
                                        </p:tgtEl>
                                        <p:attrNameLst>
                                          <p:attrName>ppt_h</p:attrName>
                                        </p:attrNameLst>
                                      </p:cBhvr>
                                      <p:tavLst>
                                        <p:tav tm="0">
                                          <p:val>
                                            <p:strVal val="#ppt_h"/>
                                          </p:val>
                                        </p:tav>
                                        <p:tav tm="100000">
                                          <p:val>
                                            <p:strVal val="#ppt_h"/>
                                          </p:val>
                                        </p:tav>
                                      </p:tavLst>
                                    </p:anim>
                                    <p:animEffect transition="in" filter="fade">
                                      <p:cBhvr>
                                        <p:cTn id="39" dur="2000"/>
                                        <p:tgtEl>
                                          <p:spTgt spid="19461"/>
                                        </p:tgtEl>
                                      </p:cBhvr>
                                    </p:animEffect>
                                  </p:childTnLst>
                                </p:cTn>
                              </p:par>
                              <p:par>
                                <p:cTn id="40" presetID="55" presetClass="entr" presetSubtype="0" fill="hold" nodeType="withEffect">
                                  <p:stCondLst>
                                    <p:cond delay="0"/>
                                  </p:stCondLst>
                                  <p:childTnLst>
                                    <p:set>
                                      <p:cBhvr>
                                        <p:cTn id="41" dur="1" fill="hold">
                                          <p:stCondLst>
                                            <p:cond delay="0"/>
                                          </p:stCondLst>
                                        </p:cTn>
                                        <p:tgtEl>
                                          <p:spTgt spid="19465"/>
                                        </p:tgtEl>
                                        <p:attrNameLst>
                                          <p:attrName>style.visibility</p:attrName>
                                        </p:attrNameLst>
                                      </p:cBhvr>
                                      <p:to>
                                        <p:strVal val="visible"/>
                                      </p:to>
                                    </p:set>
                                    <p:anim calcmode="lin" valueType="num">
                                      <p:cBhvr>
                                        <p:cTn id="42" dur="2000" fill="hold"/>
                                        <p:tgtEl>
                                          <p:spTgt spid="19465"/>
                                        </p:tgtEl>
                                        <p:attrNameLst>
                                          <p:attrName>ppt_w</p:attrName>
                                        </p:attrNameLst>
                                      </p:cBhvr>
                                      <p:tavLst>
                                        <p:tav tm="0">
                                          <p:val>
                                            <p:strVal val="#ppt_w*0.70"/>
                                          </p:val>
                                        </p:tav>
                                        <p:tav tm="100000">
                                          <p:val>
                                            <p:strVal val="#ppt_w"/>
                                          </p:val>
                                        </p:tav>
                                      </p:tavLst>
                                    </p:anim>
                                    <p:anim calcmode="lin" valueType="num">
                                      <p:cBhvr>
                                        <p:cTn id="43" dur="2000" fill="hold"/>
                                        <p:tgtEl>
                                          <p:spTgt spid="19465"/>
                                        </p:tgtEl>
                                        <p:attrNameLst>
                                          <p:attrName>ppt_h</p:attrName>
                                        </p:attrNameLst>
                                      </p:cBhvr>
                                      <p:tavLst>
                                        <p:tav tm="0">
                                          <p:val>
                                            <p:strVal val="#ppt_h"/>
                                          </p:val>
                                        </p:tav>
                                        <p:tav tm="100000">
                                          <p:val>
                                            <p:strVal val="#ppt_h"/>
                                          </p:val>
                                        </p:tav>
                                      </p:tavLst>
                                    </p:anim>
                                    <p:animEffect transition="in" filter="fade">
                                      <p:cBhvr>
                                        <p:cTn id="44" dur="2000"/>
                                        <p:tgtEl>
                                          <p:spTgt spid="1946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9466"/>
                                        </p:tgtEl>
                                        <p:attrNameLst>
                                          <p:attrName>style.visibility</p:attrName>
                                        </p:attrNameLst>
                                      </p:cBhvr>
                                      <p:to>
                                        <p:strVal val="visible"/>
                                      </p:to>
                                    </p:set>
                                    <p:anim calcmode="lin" valueType="num">
                                      <p:cBhvr>
                                        <p:cTn id="49" dur="2000" fill="hold"/>
                                        <p:tgtEl>
                                          <p:spTgt spid="19466"/>
                                        </p:tgtEl>
                                        <p:attrNameLst>
                                          <p:attrName>ppt_w</p:attrName>
                                        </p:attrNameLst>
                                      </p:cBhvr>
                                      <p:tavLst>
                                        <p:tav tm="0">
                                          <p:val>
                                            <p:strVal val="#ppt_w*0.70"/>
                                          </p:val>
                                        </p:tav>
                                        <p:tav tm="100000">
                                          <p:val>
                                            <p:strVal val="#ppt_w"/>
                                          </p:val>
                                        </p:tav>
                                      </p:tavLst>
                                    </p:anim>
                                    <p:anim calcmode="lin" valueType="num">
                                      <p:cBhvr>
                                        <p:cTn id="50" dur="2000" fill="hold"/>
                                        <p:tgtEl>
                                          <p:spTgt spid="19466"/>
                                        </p:tgtEl>
                                        <p:attrNameLst>
                                          <p:attrName>ppt_h</p:attrName>
                                        </p:attrNameLst>
                                      </p:cBhvr>
                                      <p:tavLst>
                                        <p:tav tm="0">
                                          <p:val>
                                            <p:strVal val="#ppt_h"/>
                                          </p:val>
                                        </p:tav>
                                        <p:tav tm="100000">
                                          <p:val>
                                            <p:strVal val="#ppt_h"/>
                                          </p:val>
                                        </p:tav>
                                      </p:tavLst>
                                    </p:anim>
                                    <p:animEffect transition="in" filter="fade">
                                      <p:cBhvr>
                                        <p:cTn id="51" dur="2000"/>
                                        <p:tgtEl>
                                          <p:spTgt spid="19466"/>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9463"/>
                                        </p:tgtEl>
                                        <p:attrNameLst>
                                          <p:attrName>style.visibility</p:attrName>
                                        </p:attrNameLst>
                                      </p:cBhvr>
                                      <p:to>
                                        <p:strVal val="visible"/>
                                      </p:to>
                                    </p:set>
                                    <p:anim calcmode="lin" valueType="num">
                                      <p:cBhvr>
                                        <p:cTn id="54" dur="2000" fill="hold"/>
                                        <p:tgtEl>
                                          <p:spTgt spid="19463"/>
                                        </p:tgtEl>
                                        <p:attrNameLst>
                                          <p:attrName>ppt_w</p:attrName>
                                        </p:attrNameLst>
                                      </p:cBhvr>
                                      <p:tavLst>
                                        <p:tav tm="0">
                                          <p:val>
                                            <p:strVal val="#ppt_w*0.70"/>
                                          </p:val>
                                        </p:tav>
                                        <p:tav tm="100000">
                                          <p:val>
                                            <p:strVal val="#ppt_w"/>
                                          </p:val>
                                        </p:tav>
                                      </p:tavLst>
                                    </p:anim>
                                    <p:anim calcmode="lin" valueType="num">
                                      <p:cBhvr>
                                        <p:cTn id="55" dur="2000" fill="hold"/>
                                        <p:tgtEl>
                                          <p:spTgt spid="19463"/>
                                        </p:tgtEl>
                                        <p:attrNameLst>
                                          <p:attrName>ppt_h</p:attrName>
                                        </p:attrNameLst>
                                      </p:cBhvr>
                                      <p:tavLst>
                                        <p:tav tm="0">
                                          <p:val>
                                            <p:strVal val="#ppt_h"/>
                                          </p:val>
                                        </p:tav>
                                        <p:tav tm="100000">
                                          <p:val>
                                            <p:strVal val="#ppt_h"/>
                                          </p:val>
                                        </p:tav>
                                      </p:tavLst>
                                    </p:anim>
                                    <p:animEffect transition="in" filter="fade">
                                      <p:cBhvr>
                                        <p:cTn id="56" dur="2000"/>
                                        <p:tgtEl>
                                          <p:spTgt spid="1946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9464"/>
                                        </p:tgtEl>
                                        <p:attrNameLst>
                                          <p:attrName>style.visibility</p:attrName>
                                        </p:attrNameLst>
                                      </p:cBhvr>
                                      <p:to>
                                        <p:strVal val="visible"/>
                                      </p:to>
                                    </p:set>
                                    <p:anim calcmode="lin" valueType="num">
                                      <p:cBhvr>
                                        <p:cTn id="61" dur="2000" fill="hold"/>
                                        <p:tgtEl>
                                          <p:spTgt spid="19464"/>
                                        </p:tgtEl>
                                        <p:attrNameLst>
                                          <p:attrName>ppt_w</p:attrName>
                                        </p:attrNameLst>
                                      </p:cBhvr>
                                      <p:tavLst>
                                        <p:tav tm="0">
                                          <p:val>
                                            <p:strVal val="#ppt_w*0.70"/>
                                          </p:val>
                                        </p:tav>
                                        <p:tav tm="100000">
                                          <p:val>
                                            <p:strVal val="#ppt_w"/>
                                          </p:val>
                                        </p:tav>
                                      </p:tavLst>
                                    </p:anim>
                                    <p:anim calcmode="lin" valueType="num">
                                      <p:cBhvr>
                                        <p:cTn id="62" dur="2000" fill="hold"/>
                                        <p:tgtEl>
                                          <p:spTgt spid="19464"/>
                                        </p:tgtEl>
                                        <p:attrNameLst>
                                          <p:attrName>ppt_h</p:attrName>
                                        </p:attrNameLst>
                                      </p:cBhvr>
                                      <p:tavLst>
                                        <p:tav tm="0">
                                          <p:val>
                                            <p:strVal val="#ppt_h"/>
                                          </p:val>
                                        </p:tav>
                                        <p:tav tm="100000">
                                          <p:val>
                                            <p:strVal val="#ppt_h"/>
                                          </p:val>
                                        </p:tav>
                                      </p:tavLst>
                                    </p:anim>
                                    <p:animEffect transition="in" filter="fade">
                                      <p:cBhvr>
                                        <p:cTn id="63" dur="2000"/>
                                        <p:tgtEl>
                                          <p:spTgt spid="19464"/>
                                        </p:tgtEl>
                                      </p:cBhvr>
                                    </p:animEffect>
                                  </p:childTnLst>
                                </p:cTn>
                              </p:par>
                              <p:par>
                                <p:cTn id="64" presetID="55" presetClass="entr" presetSubtype="0" fill="hold" nodeType="withEffect">
                                  <p:stCondLst>
                                    <p:cond delay="0"/>
                                  </p:stCondLst>
                                  <p:childTnLst>
                                    <p:set>
                                      <p:cBhvr>
                                        <p:cTn id="65" dur="1" fill="hold">
                                          <p:stCondLst>
                                            <p:cond delay="0"/>
                                          </p:stCondLst>
                                        </p:cTn>
                                        <p:tgtEl>
                                          <p:spTgt spid="19467"/>
                                        </p:tgtEl>
                                        <p:attrNameLst>
                                          <p:attrName>style.visibility</p:attrName>
                                        </p:attrNameLst>
                                      </p:cBhvr>
                                      <p:to>
                                        <p:strVal val="visible"/>
                                      </p:to>
                                    </p:set>
                                    <p:anim calcmode="lin" valueType="num">
                                      <p:cBhvr>
                                        <p:cTn id="66" dur="2000" fill="hold"/>
                                        <p:tgtEl>
                                          <p:spTgt spid="19467"/>
                                        </p:tgtEl>
                                        <p:attrNameLst>
                                          <p:attrName>ppt_w</p:attrName>
                                        </p:attrNameLst>
                                      </p:cBhvr>
                                      <p:tavLst>
                                        <p:tav tm="0">
                                          <p:val>
                                            <p:strVal val="#ppt_w*0.70"/>
                                          </p:val>
                                        </p:tav>
                                        <p:tav tm="100000">
                                          <p:val>
                                            <p:strVal val="#ppt_w"/>
                                          </p:val>
                                        </p:tav>
                                      </p:tavLst>
                                    </p:anim>
                                    <p:anim calcmode="lin" valueType="num">
                                      <p:cBhvr>
                                        <p:cTn id="67" dur="2000" fill="hold"/>
                                        <p:tgtEl>
                                          <p:spTgt spid="19467"/>
                                        </p:tgtEl>
                                        <p:attrNameLst>
                                          <p:attrName>ppt_h</p:attrName>
                                        </p:attrNameLst>
                                      </p:cBhvr>
                                      <p:tavLst>
                                        <p:tav tm="0">
                                          <p:val>
                                            <p:strVal val="#ppt_h"/>
                                          </p:val>
                                        </p:tav>
                                        <p:tav tm="100000">
                                          <p:val>
                                            <p:strVal val="#ppt_h"/>
                                          </p:val>
                                        </p:tav>
                                      </p:tavLst>
                                    </p:anim>
                                    <p:animEffect transition="in" filter="fade">
                                      <p:cBhvr>
                                        <p:cTn id="68"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9463" grpId="0"/>
      <p:bldP spid="194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Sound (Mechanical) Energy</a:t>
            </a:r>
          </a:p>
        </p:txBody>
      </p:sp>
      <p:sp>
        <p:nvSpPr>
          <p:cNvPr id="35843" name="Content Placeholder 2"/>
          <p:cNvSpPr>
            <a:spLocks noGrp="1"/>
          </p:cNvSpPr>
          <p:nvPr>
            <p:ph idx="1"/>
          </p:nvPr>
        </p:nvSpPr>
        <p:spPr/>
        <p:txBody>
          <a:bodyPr/>
          <a:lstStyle/>
          <a:p>
            <a:pPr eaLnBrk="1" hangingPunct="1"/>
            <a:r>
              <a:rPr lang="en-US" altLang="en-US"/>
              <a:t>Caused by particle vibrations</a:t>
            </a:r>
          </a:p>
          <a:p>
            <a:pPr eaLnBrk="1" hangingPunct="1"/>
            <a:r>
              <a:rPr lang="en-US" altLang="en-US"/>
              <a:t>As particles vibrate the vibration is passed through the air to your ear</a:t>
            </a:r>
          </a:p>
          <a:p>
            <a:pPr eaLnBrk="1" hangingPunct="1"/>
            <a:endParaRPr lang="en-US" altLang="en-US"/>
          </a:p>
        </p:txBody>
      </p:sp>
      <p:pic>
        <p:nvPicPr>
          <p:cNvPr id="35844" name="Picture 3" descr="C:\Users\Kristin\AppData\Local\Microsoft\Windows\Temporary Internet Files\Content.IE5\C3XPFBM4\MC90044150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10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cap="none">
                <a:effectLst/>
              </a:rPr>
              <a:t>Energy Conversion</a:t>
            </a:r>
          </a:p>
        </p:txBody>
      </p:sp>
      <p:sp>
        <p:nvSpPr>
          <p:cNvPr id="36867" name="Rectangle 3"/>
          <p:cNvSpPr>
            <a:spLocks noGrp="1"/>
          </p:cNvSpPr>
          <p:nvPr>
            <p:ph type="body" idx="4294967295"/>
          </p:nvPr>
        </p:nvSpPr>
        <p:spPr/>
        <p:txBody>
          <a:bodyPr/>
          <a:lstStyle/>
          <a:p>
            <a:r>
              <a:rPr lang="en-US" altLang="en-US"/>
              <a:t>A change from one form of energy to another</a:t>
            </a:r>
          </a:p>
          <a:p>
            <a:r>
              <a:rPr lang="en-US" altLang="en-US"/>
              <a:t>Any form of energy can change into any other form of energy</a:t>
            </a:r>
          </a:p>
        </p:txBody>
      </p:sp>
      <p:pic>
        <p:nvPicPr>
          <p:cNvPr id="51205" name="Picture 5" descr="dog-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491013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p:cNvSpPr txBox="1">
            <a:spLocks noChangeArrowheads="1"/>
          </p:cNvSpPr>
          <p:nvPr/>
        </p:nvSpPr>
        <p:spPr bwMode="auto">
          <a:xfrm>
            <a:off x="2590800" y="5486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1800">
                <a:solidFill>
                  <a:schemeClr val="tx1"/>
                </a:solidFill>
                <a:latin typeface="Arial" charset="0"/>
              </a:rPr>
              <a:t>A</a:t>
            </a:r>
          </a:p>
        </p:txBody>
      </p:sp>
      <p:sp>
        <p:nvSpPr>
          <p:cNvPr id="51207" name="Line 7"/>
          <p:cNvSpPr>
            <a:spLocks noChangeShapeType="1"/>
          </p:cNvSpPr>
          <p:nvPr/>
        </p:nvSpPr>
        <p:spPr bwMode="auto">
          <a:xfrm flipV="1">
            <a:off x="2895600" y="4572000"/>
            <a:ext cx="228600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Text Box 8"/>
          <p:cNvSpPr txBox="1">
            <a:spLocks noChangeArrowheads="1"/>
          </p:cNvSpPr>
          <p:nvPr/>
        </p:nvSpPr>
        <p:spPr bwMode="auto">
          <a:xfrm>
            <a:off x="5257800" y="4343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1800">
                <a:solidFill>
                  <a:schemeClr val="tx1"/>
                </a:solidFill>
                <a:latin typeface="Arial" charset="0"/>
              </a:rPr>
              <a:t>B</a:t>
            </a:r>
          </a:p>
        </p:txBody>
      </p:sp>
    </p:spTree>
    <p:extLst>
      <p:ext uri="{BB962C8B-B14F-4D97-AF65-F5344CB8AC3E}">
        <p14:creationId xmlns:p14="http://schemas.microsoft.com/office/powerpoint/2010/main" val="414332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 to="" calcmode="lin" valueType="num">
                                      <p:cBhvr>
                                        <p:cTn id="7" dur="1" fill="hold"/>
                                        <p:tgtEl>
                                          <p:spTgt spid="5120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08"/>
                                        </p:tgtEl>
                                        <p:attrNameLst>
                                          <p:attrName>style.visibility</p:attrName>
                                        </p:attrNameLst>
                                      </p:cBhvr>
                                      <p:to>
                                        <p:strVal val="visible"/>
                                      </p:to>
                                    </p:set>
                                    <p:anim to="" calcmode="lin" valueType="num">
                                      <p:cBhvr>
                                        <p:cTn id="10" dur="1" fill="hold"/>
                                        <p:tgtEl>
                                          <p:spTgt spid="5120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07"/>
                                        </p:tgtEl>
                                        <p:attrNameLst>
                                          <p:attrName>style.visibility</p:attrName>
                                        </p:attrNameLst>
                                      </p:cBhvr>
                                      <p:to>
                                        <p:strVal val="visible"/>
                                      </p:to>
                                    </p:set>
                                    <p:anim to="" calcmode="lin" valueType="num">
                                      <p:cBhvr>
                                        <p:cTn id="13" dur="1" fill="hold"/>
                                        <p:tgtEl>
                                          <p:spTgt spid="5120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05"/>
                                        </p:tgtEl>
                                        <p:attrNameLst>
                                          <p:attrName>style.visibility</p:attrName>
                                        </p:attrNameLst>
                                      </p:cBhvr>
                                      <p:to>
                                        <p:strVal val="visible"/>
                                      </p:to>
                                    </p:set>
                                    <p:anim to="" calcmode="lin" valueType="num">
                                      <p:cBhvr>
                                        <p:cTn id="16" dur="1" fill="hold"/>
                                        <p:tgtEl>
                                          <p:spTgt spid="5120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animBg="1"/>
      <p:bldP spid="512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t>What is Energy?</a:t>
            </a:r>
          </a:p>
        </p:txBody>
      </p:sp>
      <p:sp>
        <p:nvSpPr>
          <p:cNvPr id="26627" name="Rectangle 3"/>
          <p:cNvSpPr>
            <a:spLocks noGrp="1" noChangeArrowheads="1"/>
          </p:cNvSpPr>
          <p:nvPr>
            <p:ph idx="1"/>
          </p:nvPr>
        </p:nvSpPr>
        <p:spPr/>
        <p:txBody>
          <a:bodyPr/>
          <a:lstStyle/>
          <a:p>
            <a:pPr eaLnBrk="1" hangingPunct="1">
              <a:lnSpc>
                <a:spcPct val="90000"/>
              </a:lnSpc>
            </a:pPr>
            <a:r>
              <a:rPr lang="en-US" altLang="en-US" sz="2800"/>
              <a:t>You can experience it……</a:t>
            </a:r>
          </a:p>
          <a:p>
            <a:pPr eaLnBrk="1" hangingPunct="1">
              <a:lnSpc>
                <a:spcPct val="90000"/>
              </a:lnSpc>
            </a:pPr>
            <a:r>
              <a:rPr lang="en-US" altLang="en-US" sz="2800"/>
              <a:t>But you can’t directly see it…….</a:t>
            </a:r>
          </a:p>
          <a:p>
            <a:pPr eaLnBrk="1" hangingPunct="1">
              <a:lnSpc>
                <a:spcPct val="90000"/>
              </a:lnSpc>
            </a:pPr>
            <a:r>
              <a:rPr lang="en-US" altLang="en-US" sz="2800"/>
              <a:t>Nor can you directly hold it…….</a:t>
            </a:r>
          </a:p>
          <a:p>
            <a:pPr eaLnBrk="1" hangingPunct="1">
              <a:lnSpc>
                <a:spcPct val="90000"/>
              </a:lnSpc>
            </a:pPr>
            <a:r>
              <a:rPr lang="en-US" altLang="en-US" sz="2800"/>
              <a:t>But, you know it’s there!</a:t>
            </a:r>
          </a:p>
          <a:p>
            <a:pPr eaLnBrk="1" hangingPunct="1">
              <a:lnSpc>
                <a:spcPct val="90000"/>
              </a:lnSpc>
              <a:buFontTx/>
              <a:buNone/>
            </a:pPr>
            <a:endParaRPr lang="en-US" altLang="en-US" sz="2800"/>
          </a:p>
          <a:p>
            <a:pPr eaLnBrk="1" hangingPunct="1">
              <a:lnSpc>
                <a:spcPct val="90000"/>
              </a:lnSpc>
              <a:buFontTx/>
              <a:buNone/>
            </a:pPr>
            <a:r>
              <a:rPr lang="en-US" altLang="en-US" sz="2800"/>
              <a:t>In the 16</a:t>
            </a:r>
            <a:r>
              <a:rPr lang="en-US" altLang="en-US" sz="2800" baseline="30000"/>
              <a:t>th</a:t>
            </a:r>
            <a:r>
              <a:rPr lang="en-US" altLang="en-US" sz="2800"/>
              <a:t> century, energy meant vigorous speech or writing, derived from the Greek and Latin words for “activity.”</a:t>
            </a:r>
          </a:p>
          <a:p>
            <a:pPr eaLnBrk="1" hangingPunct="1">
              <a:lnSpc>
                <a:spcPct val="90000"/>
              </a:lnSpc>
              <a:buFontTx/>
              <a:buNone/>
            </a:pPr>
            <a:r>
              <a:rPr lang="en-US" altLang="en-US" sz="2800"/>
              <a:t>Over time, energy was associated with power, activity and energize….</a:t>
            </a:r>
          </a:p>
        </p:txBody>
      </p:sp>
    </p:spTree>
    <p:extLst>
      <p:ext uri="{BB962C8B-B14F-4D97-AF65-F5344CB8AC3E}">
        <p14:creationId xmlns:p14="http://schemas.microsoft.com/office/powerpoint/2010/main" val="229690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80">
                                          <p:stCondLst>
                                            <p:cond delay="0"/>
                                          </p:stCondLst>
                                        </p:cTn>
                                        <p:tgtEl>
                                          <p:spTgt spid="26627">
                                            <p:txEl>
                                              <p:pRg st="0" end="0"/>
                                            </p:txEl>
                                          </p:spTgt>
                                        </p:tgtEl>
                                      </p:cBhvr>
                                    </p:animEffect>
                                    <p:anim calcmode="lin" valueType="num">
                                      <p:cBhvr>
                                        <p:cTn id="8" dur="1822" tmFilter="0,0; 0.14,0.36; 0.43,0.73; 0.71,0.91; 1.0,1.0">
                                          <p:stCondLst>
                                            <p:cond delay="0"/>
                                          </p:stCondLst>
                                        </p:cTn>
                                        <p:tgtEl>
                                          <p:spTgt spid="2662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7">
                                            <p:txEl>
                                              <p:pRg st="0" end="0"/>
                                            </p:txEl>
                                          </p:spTgt>
                                        </p:tgtEl>
                                      </p:cBhvr>
                                      <p:to x="100000" y="60000"/>
                                    </p:animScale>
                                    <p:animScale>
                                      <p:cBhvr>
                                        <p:cTn id="14" dur="166" decel="50000">
                                          <p:stCondLst>
                                            <p:cond delay="676"/>
                                          </p:stCondLst>
                                        </p:cTn>
                                        <p:tgtEl>
                                          <p:spTgt spid="26627">
                                            <p:txEl>
                                              <p:pRg st="0" end="0"/>
                                            </p:txEl>
                                          </p:spTgt>
                                        </p:tgtEl>
                                      </p:cBhvr>
                                      <p:to x="100000" y="100000"/>
                                    </p:animScale>
                                    <p:animScale>
                                      <p:cBhvr>
                                        <p:cTn id="15" dur="26">
                                          <p:stCondLst>
                                            <p:cond delay="1312"/>
                                          </p:stCondLst>
                                        </p:cTn>
                                        <p:tgtEl>
                                          <p:spTgt spid="26627">
                                            <p:txEl>
                                              <p:pRg st="0" end="0"/>
                                            </p:txEl>
                                          </p:spTgt>
                                        </p:tgtEl>
                                      </p:cBhvr>
                                      <p:to x="100000" y="80000"/>
                                    </p:animScale>
                                    <p:animScale>
                                      <p:cBhvr>
                                        <p:cTn id="16" dur="166" decel="50000">
                                          <p:stCondLst>
                                            <p:cond delay="1338"/>
                                          </p:stCondLst>
                                        </p:cTn>
                                        <p:tgtEl>
                                          <p:spTgt spid="26627">
                                            <p:txEl>
                                              <p:pRg st="0" end="0"/>
                                            </p:txEl>
                                          </p:spTgt>
                                        </p:tgtEl>
                                      </p:cBhvr>
                                      <p:to x="100000" y="100000"/>
                                    </p:animScale>
                                    <p:animScale>
                                      <p:cBhvr>
                                        <p:cTn id="17" dur="26">
                                          <p:stCondLst>
                                            <p:cond delay="1642"/>
                                          </p:stCondLst>
                                        </p:cTn>
                                        <p:tgtEl>
                                          <p:spTgt spid="26627">
                                            <p:txEl>
                                              <p:pRg st="0" end="0"/>
                                            </p:txEl>
                                          </p:spTgt>
                                        </p:tgtEl>
                                      </p:cBhvr>
                                      <p:to x="100000" y="90000"/>
                                    </p:animScale>
                                    <p:animScale>
                                      <p:cBhvr>
                                        <p:cTn id="18" dur="166" decel="50000">
                                          <p:stCondLst>
                                            <p:cond delay="1668"/>
                                          </p:stCondLst>
                                        </p:cTn>
                                        <p:tgtEl>
                                          <p:spTgt spid="26627">
                                            <p:txEl>
                                              <p:pRg st="0" end="0"/>
                                            </p:txEl>
                                          </p:spTgt>
                                        </p:tgtEl>
                                      </p:cBhvr>
                                      <p:to x="100000" y="100000"/>
                                    </p:animScale>
                                    <p:animScale>
                                      <p:cBhvr>
                                        <p:cTn id="19" dur="26">
                                          <p:stCondLst>
                                            <p:cond delay="1808"/>
                                          </p:stCondLst>
                                        </p:cTn>
                                        <p:tgtEl>
                                          <p:spTgt spid="26627">
                                            <p:txEl>
                                              <p:pRg st="0" end="0"/>
                                            </p:txEl>
                                          </p:spTgt>
                                        </p:tgtEl>
                                      </p:cBhvr>
                                      <p:to x="100000" y="95000"/>
                                    </p:animScale>
                                    <p:animScale>
                                      <p:cBhvr>
                                        <p:cTn id="20" dur="166" decel="50000">
                                          <p:stCondLst>
                                            <p:cond delay="1834"/>
                                          </p:stCondLst>
                                        </p:cTn>
                                        <p:tgtEl>
                                          <p:spTgt spid="26627">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6627">
                                            <p:txEl>
                                              <p:pRg st="1" end="1"/>
                                            </p:txEl>
                                          </p:spTgt>
                                        </p:tgtEl>
                                        <p:attrNameLst>
                                          <p:attrName>style.visibility</p:attrName>
                                        </p:attrNameLst>
                                      </p:cBhvr>
                                      <p:to>
                                        <p:strVal val="visible"/>
                                      </p:to>
                                    </p:set>
                                    <p:animEffect transition="in" filter="wipe(down)">
                                      <p:cBhvr>
                                        <p:cTn id="25" dur="580">
                                          <p:stCondLst>
                                            <p:cond delay="0"/>
                                          </p:stCondLst>
                                        </p:cTn>
                                        <p:tgtEl>
                                          <p:spTgt spid="26627">
                                            <p:txEl>
                                              <p:pRg st="1" end="1"/>
                                            </p:txEl>
                                          </p:spTgt>
                                        </p:tgtEl>
                                      </p:cBhvr>
                                    </p:animEffect>
                                    <p:anim calcmode="lin" valueType="num">
                                      <p:cBhvr>
                                        <p:cTn id="26" dur="1822" tmFilter="0,0; 0.14,0.36; 0.43,0.73; 0.71,0.91; 1.0,1.0">
                                          <p:stCondLst>
                                            <p:cond delay="0"/>
                                          </p:stCondLst>
                                        </p:cTn>
                                        <p:tgtEl>
                                          <p:spTgt spid="2662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62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62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62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62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6627">
                                            <p:txEl>
                                              <p:pRg st="1" end="1"/>
                                            </p:txEl>
                                          </p:spTgt>
                                        </p:tgtEl>
                                      </p:cBhvr>
                                      <p:to x="100000" y="60000"/>
                                    </p:animScale>
                                    <p:animScale>
                                      <p:cBhvr>
                                        <p:cTn id="32" dur="166" decel="50000">
                                          <p:stCondLst>
                                            <p:cond delay="676"/>
                                          </p:stCondLst>
                                        </p:cTn>
                                        <p:tgtEl>
                                          <p:spTgt spid="26627">
                                            <p:txEl>
                                              <p:pRg st="1" end="1"/>
                                            </p:txEl>
                                          </p:spTgt>
                                        </p:tgtEl>
                                      </p:cBhvr>
                                      <p:to x="100000" y="100000"/>
                                    </p:animScale>
                                    <p:animScale>
                                      <p:cBhvr>
                                        <p:cTn id="33" dur="26">
                                          <p:stCondLst>
                                            <p:cond delay="1312"/>
                                          </p:stCondLst>
                                        </p:cTn>
                                        <p:tgtEl>
                                          <p:spTgt spid="26627">
                                            <p:txEl>
                                              <p:pRg st="1" end="1"/>
                                            </p:txEl>
                                          </p:spTgt>
                                        </p:tgtEl>
                                      </p:cBhvr>
                                      <p:to x="100000" y="80000"/>
                                    </p:animScale>
                                    <p:animScale>
                                      <p:cBhvr>
                                        <p:cTn id="34" dur="166" decel="50000">
                                          <p:stCondLst>
                                            <p:cond delay="1338"/>
                                          </p:stCondLst>
                                        </p:cTn>
                                        <p:tgtEl>
                                          <p:spTgt spid="26627">
                                            <p:txEl>
                                              <p:pRg st="1" end="1"/>
                                            </p:txEl>
                                          </p:spTgt>
                                        </p:tgtEl>
                                      </p:cBhvr>
                                      <p:to x="100000" y="100000"/>
                                    </p:animScale>
                                    <p:animScale>
                                      <p:cBhvr>
                                        <p:cTn id="35" dur="26">
                                          <p:stCondLst>
                                            <p:cond delay="1642"/>
                                          </p:stCondLst>
                                        </p:cTn>
                                        <p:tgtEl>
                                          <p:spTgt spid="26627">
                                            <p:txEl>
                                              <p:pRg st="1" end="1"/>
                                            </p:txEl>
                                          </p:spTgt>
                                        </p:tgtEl>
                                      </p:cBhvr>
                                      <p:to x="100000" y="90000"/>
                                    </p:animScale>
                                    <p:animScale>
                                      <p:cBhvr>
                                        <p:cTn id="36" dur="166" decel="50000">
                                          <p:stCondLst>
                                            <p:cond delay="1668"/>
                                          </p:stCondLst>
                                        </p:cTn>
                                        <p:tgtEl>
                                          <p:spTgt spid="26627">
                                            <p:txEl>
                                              <p:pRg st="1" end="1"/>
                                            </p:txEl>
                                          </p:spTgt>
                                        </p:tgtEl>
                                      </p:cBhvr>
                                      <p:to x="100000" y="100000"/>
                                    </p:animScale>
                                    <p:animScale>
                                      <p:cBhvr>
                                        <p:cTn id="37" dur="26">
                                          <p:stCondLst>
                                            <p:cond delay="1808"/>
                                          </p:stCondLst>
                                        </p:cTn>
                                        <p:tgtEl>
                                          <p:spTgt spid="26627">
                                            <p:txEl>
                                              <p:pRg st="1" end="1"/>
                                            </p:txEl>
                                          </p:spTgt>
                                        </p:tgtEl>
                                      </p:cBhvr>
                                      <p:to x="100000" y="95000"/>
                                    </p:animScale>
                                    <p:animScale>
                                      <p:cBhvr>
                                        <p:cTn id="38" dur="166" decel="50000">
                                          <p:stCondLst>
                                            <p:cond delay="1834"/>
                                          </p:stCondLst>
                                        </p:cTn>
                                        <p:tgtEl>
                                          <p:spTgt spid="26627">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26627">
                                            <p:txEl>
                                              <p:pRg st="2" end="2"/>
                                            </p:txEl>
                                          </p:spTgt>
                                        </p:tgtEl>
                                        <p:attrNameLst>
                                          <p:attrName>style.visibility</p:attrName>
                                        </p:attrNameLst>
                                      </p:cBhvr>
                                      <p:to>
                                        <p:strVal val="visible"/>
                                      </p:to>
                                    </p:set>
                                    <p:animEffect transition="in" filter="wipe(down)">
                                      <p:cBhvr>
                                        <p:cTn id="43" dur="580">
                                          <p:stCondLst>
                                            <p:cond delay="0"/>
                                          </p:stCondLst>
                                        </p:cTn>
                                        <p:tgtEl>
                                          <p:spTgt spid="26627">
                                            <p:txEl>
                                              <p:pRg st="2" end="2"/>
                                            </p:txEl>
                                          </p:spTgt>
                                        </p:tgtEl>
                                      </p:cBhvr>
                                    </p:animEffect>
                                    <p:anim calcmode="lin" valueType="num">
                                      <p:cBhvr>
                                        <p:cTn id="44" dur="1822" tmFilter="0,0; 0.14,0.36; 0.43,0.73; 0.71,0.91; 1.0,1.0">
                                          <p:stCondLst>
                                            <p:cond delay="0"/>
                                          </p:stCondLst>
                                        </p:cTn>
                                        <p:tgtEl>
                                          <p:spTgt spid="2662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662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662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662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662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6627">
                                            <p:txEl>
                                              <p:pRg st="2" end="2"/>
                                            </p:txEl>
                                          </p:spTgt>
                                        </p:tgtEl>
                                      </p:cBhvr>
                                      <p:to x="100000" y="60000"/>
                                    </p:animScale>
                                    <p:animScale>
                                      <p:cBhvr>
                                        <p:cTn id="50" dur="166" decel="50000">
                                          <p:stCondLst>
                                            <p:cond delay="676"/>
                                          </p:stCondLst>
                                        </p:cTn>
                                        <p:tgtEl>
                                          <p:spTgt spid="26627">
                                            <p:txEl>
                                              <p:pRg st="2" end="2"/>
                                            </p:txEl>
                                          </p:spTgt>
                                        </p:tgtEl>
                                      </p:cBhvr>
                                      <p:to x="100000" y="100000"/>
                                    </p:animScale>
                                    <p:animScale>
                                      <p:cBhvr>
                                        <p:cTn id="51" dur="26">
                                          <p:stCondLst>
                                            <p:cond delay="1312"/>
                                          </p:stCondLst>
                                        </p:cTn>
                                        <p:tgtEl>
                                          <p:spTgt spid="26627">
                                            <p:txEl>
                                              <p:pRg st="2" end="2"/>
                                            </p:txEl>
                                          </p:spTgt>
                                        </p:tgtEl>
                                      </p:cBhvr>
                                      <p:to x="100000" y="80000"/>
                                    </p:animScale>
                                    <p:animScale>
                                      <p:cBhvr>
                                        <p:cTn id="52" dur="166" decel="50000">
                                          <p:stCondLst>
                                            <p:cond delay="1338"/>
                                          </p:stCondLst>
                                        </p:cTn>
                                        <p:tgtEl>
                                          <p:spTgt spid="26627">
                                            <p:txEl>
                                              <p:pRg st="2" end="2"/>
                                            </p:txEl>
                                          </p:spTgt>
                                        </p:tgtEl>
                                      </p:cBhvr>
                                      <p:to x="100000" y="100000"/>
                                    </p:animScale>
                                    <p:animScale>
                                      <p:cBhvr>
                                        <p:cTn id="53" dur="26">
                                          <p:stCondLst>
                                            <p:cond delay="1642"/>
                                          </p:stCondLst>
                                        </p:cTn>
                                        <p:tgtEl>
                                          <p:spTgt spid="26627">
                                            <p:txEl>
                                              <p:pRg st="2" end="2"/>
                                            </p:txEl>
                                          </p:spTgt>
                                        </p:tgtEl>
                                      </p:cBhvr>
                                      <p:to x="100000" y="90000"/>
                                    </p:animScale>
                                    <p:animScale>
                                      <p:cBhvr>
                                        <p:cTn id="54" dur="166" decel="50000">
                                          <p:stCondLst>
                                            <p:cond delay="1668"/>
                                          </p:stCondLst>
                                        </p:cTn>
                                        <p:tgtEl>
                                          <p:spTgt spid="26627">
                                            <p:txEl>
                                              <p:pRg st="2" end="2"/>
                                            </p:txEl>
                                          </p:spTgt>
                                        </p:tgtEl>
                                      </p:cBhvr>
                                      <p:to x="100000" y="100000"/>
                                    </p:animScale>
                                    <p:animScale>
                                      <p:cBhvr>
                                        <p:cTn id="55" dur="26">
                                          <p:stCondLst>
                                            <p:cond delay="1808"/>
                                          </p:stCondLst>
                                        </p:cTn>
                                        <p:tgtEl>
                                          <p:spTgt spid="26627">
                                            <p:txEl>
                                              <p:pRg st="2" end="2"/>
                                            </p:txEl>
                                          </p:spTgt>
                                        </p:tgtEl>
                                      </p:cBhvr>
                                      <p:to x="100000" y="95000"/>
                                    </p:animScale>
                                    <p:animScale>
                                      <p:cBhvr>
                                        <p:cTn id="56" dur="166" decel="50000">
                                          <p:stCondLst>
                                            <p:cond delay="1834"/>
                                          </p:stCondLst>
                                        </p:cTn>
                                        <p:tgtEl>
                                          <p:spTgt spid="26627">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26627">
                                            <p:txEl>
                                              <p:pRg st="3" end="3"/>
                                            </p:txEl>
                                          </p:spTgt>
                                        </p:tgtEl>
                                        <p:attrNameLst>
                                          <p:attrName>style.visibility</p:attrName>
                                        </p:attrNameLst>
                                      </p:cBhvr>
                                      <p:to>
                                        <p:strVal val="visible"/>
                                      </p:to>
                                    </p:set>
                                    <p:animEffect transition="in" filter="wipe(down)">
                                      <p:cBhvr>
                                        <p:cTn id="61" dur="580">
                                          <p:stCondLst>
                                            <p:cond delay="0"/>
                                          </p:stCondLst>
                                        </p:cTn>
                                        <p:tgtEl>
                                          <p:spTgt spid="26627">
                                            <p:txEl>
                                              <p:pRg st="3" end="3"/>
                                            </p:txEl>
                                          </p:spTgt>
                                        </p:tgtEl>
                                      </p:cBhvr>
                                    </p:animEffect>
                                    <p:anim calcmode="lin" valueType="num">
                                      <p:cBhvr>
                                        <p:cTn id="62" dur="1822" tmFilter="0,0; 0.14,0.36; 0.43,0.73; 0.71,0.91; 1.0,1.0">
                                          <p:stCondLst>
                                            <p:cond delay="0"/>
                                          </p:stCondLst>
                                        </p:cTn>
                                        <p:tgtEl>
                                          <p:spTgt spid="2662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662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662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662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662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6627">
                                            <p:txEl>
                                              <p:pRg st="3" end="3"/>
                                            </p:txEl>
                                          </p:spTgt>
                                        </p:tgtEl>
                                      </p:cBhvr>
                                      <p:to x="100000" y="60000"/>
                                    </p:animScale>
                                    <p:animScale>
                                      <p:cBhvr>
                                        <p:cTn id="68" dur="166" decel="50000">
                                          <p:stCondLst>
                                            <p:cond delay="676"/>
                                          </p:stCondLst>
                                        </p:cTn>
                                        <p:tgtEl>
                                          <p:spTgt spid="26627">
                                            <p:txEl>
                                              <p:pRg st="3" end="3"/>
                                            </p:txEl>
                                          </p:spTgt>
                                        </p:tgtEl>
                                      </p:cBhvr>
                                      <p:to x="100000" y="100000"/>
                                    </p:animScale>
                                    <p:animScale>
                                      <p:cBhvr>
                                        <p:cTn id="69" dur="26">
                                          <p:stCondLst>
                                            <p:cond delay="1312"/>
                                          </p:stCondLst>
                                        </p:cTn>
                                        <p:tgtEl>
                                          <p:spTgt spid="26627">
                                            <p:txEl>
                                              <p:pRg st="3" end="3"/>
                                            </p:txEl>
                                          </p:spTgt>
                                        </p:tgtEl>
                                      </p:cBhvr>
                                      <p:to x="100000" y="80000"/>
                                    </p:animScale>
                                    <p:animScale>
                                      <p:cBhvr>
                                        <p:cTn id="70" dur="166" decel="50000">
                                          <p:stCondLst>
                                            <p:cond delay="1338"/>
                                          </p:stCondLst>
                                        </p:cTn>
                                        <p:tgtEl>
                                          <p:spTgt spid="26627">
                                            <p:txEl>
                                              <p:pRg st="3" end="3"/>
                                            </p:txEl>
                                          </p:spTgt>
                                        </p:tgtEl>
                                      </p:cBhvr>
                                      <p:to x="100000" y="100000"/>
                                    </p:animScale>
                                    <p:animScale>
                                      <p:cBhvr>
                                        <p:cTn id="71" dur="26">
                                          <p:stCondLst>
                                            <p:cond delay="1642"/>
                                          </p:stCondLst>
                                        </p:cTn>
                                        <p:tgtEl>
                                          <p:spTgt spid="26627">
                                            <p:txEl>
                                              <p:pRg st="3" end="3"/>
                                            </p:txEl>
                                          </p:spTgt>
                                        </p:tgtEl>
                                      </p:cBhvr>
                                      <p:to x="100000" y="90000"/>
                                    </p:animScale>
                                    <p:animScale>
                                      <p:cBhvr>
                                        <p:cTn id="72" dur="166" decel="50000">
                                          <p:stCondLst>
                                            <p:cond delay="1668"/>
                                          </p:stCondLst>
                                        </p:cTn>
                                        <p:tgtEl>
                                          <p:spTgt spid="26627">
                                            <p:txEl>
                                              <p:pRg st="3" end="3"/>
                                            </p:txEl>
                                          </p:spTgt>
                                        </p:tgtEl>
                                      </p:cBhvr>
                                      <p:to x="100000" y="100000"/>
                                    </p:animScale>
                                    <p:animScale>
                                      <p:cBhvr>
                                        <p:cTn id="73" dur="26">
                                          <p:stCondLst>
                                            <p:cond delay="1808"/>
                                          </p:stCondLst>
                                        </p:cTn>
                                        <p:tgtEl>
                                          <p:spTgt spid="26627">
                                            <p:txEl>
                                              <p:pRg st="3" end="3"/>
                                            </p:txEl>
                                          </p:spTgt>
                                        </p:tgtEl>
                                      </p:cBhvr>
                                      <p:to x="100000" y="95000"/>
                                    </p:animScale>
                                    <p:animScale>
                                      <p:cBhvr>
                                        <p:cTn id="74" dur="166" decel="50000">
                                          <p:stCondLst>
                                            <p:cond delay="1834"/>
                                          </p:stCondLst>
                                        </p:cTn>
                                        <p:tgtEl>
                                          <p:spTgt spid="26627">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nodeType="clickEffect">
                                  <p:stCondLst>
                                    <p:cond delay="0"/>
                                  </p:stCondLst>
                                  <p:childTnLst>
                                    <p:set>
                                      <p:cBhvr>
                                        <p:cTn id="78" dur="1" fill="hold">
                                          <p:stCondLst>
                                            <p:cond delay="0"/>
                                          </p:stCondLst>
                                        </p:cTn>
                                        <p:tgtEl>
                                          <p:spTgt spid="26627">
                                            <p:txEl>
                                              <p:pRg st="5" end="5"/>
                                            </p:txEl>
                                          </p:spTgt>
                                        </p:tgtEl>
                                        <p:attrNameLst>
                                          <p:attrName>style.visibility</p:attrName>
                                        </p:attrNameLst>
                                      </p:cBhvr>
                                      <p:to>
                                        <p:strVal val="visible"/>
                                      </p:to>
                                    </p:set>
                                    <p:animEffect transition="in" filter="diamond(in)">
                                      <p:cBhvr>
                                        <p:cTn id="79" dur="2000"/>
                                        <p:tgtEl>
                                          <p:spTgt spid="26627">
                                            <p:txEl>
                                              <p:pRg st="5" end="5"/>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a:xfrm>
            <a:off x="339436" y="1447800"/>
            <a:ext cx="8229600" cy="4525963"/>
          </a:xfrm>
        </p:spPr>
        <p:txBody>
          <a:bodyPr/>
          <a:lstStyle/>
          <a:p>
            <a:r>
              <a:rPr lang="en-US" dirty="0"/>
              <a:t>Have you heard the saying “breakfast is the most important meal of the day?”</a:t>
            </a:r>
          </a:p>
          <a:p>
            <a:pPr lvl="1"/>
            <a:r>
              <a:rPr lang="en-US" dirty="0"/>
              <a:t>Well it is true!</a:t>
            </a:r>
          </a:p>
          <a:p>
            <a:r>
              <a:rPr lang="en-US" dirty="0"/>
              <a:t>As your body digests your breakfast it breaks down the bonds within the food to release chemical energy.  This energy is then transformed into all types to help you get through the day.</a:t>
            </a:r>
          </a:p>
        </p:txBody>
      </p:sp>
      <p:sp>
        <p:nvSpPr>
          <p:cNvPr id="3" name="Title 2"/>
          <p:cNvSpPr>
            <a:spLocks noGrp="1"/>
          </p:cNvSpPr>
          <p:nvPr>
            <p:ph type="title"/>
          </p:nvPr>
        </p:nvSpPr>
        <p:spPr/>
        <p:txBody>
          <a:bodyPr>
            <a:normAutofit fontScale="90000"/>
          </a:bodyPr>
          <a:lstStyle/>
          <a:p>
            <a:pPr fontAlgn="auto">
              <a:spcAft>
                <a:spcPts val="0"/>
              </a:spcAft>
              <a:defRPr/>
            </a:pPr>
            <a:r>
              <a:rPr/>
              <a:t>Conversions involving CHEMICAL energy…</a:t>
            </a:r>
          </a:p>
        </p:txBody>
      </p:sp>
      <p:pic>
        <p:nvPicPr>
          <p:cNvPr id="15363" name="Picture 2" descr="C:\Users\Kristin\AppData\Local\Microsoft\Windows\Temporary Internet Files\Content.IE5\UT3CNEUE\MP900443790[1].jpg"/>
          <p:cNvPicPr>
            <a:picLocks noChangeAspect="1" noChangeArrowheads="1"/>
          </p:cNvPicPr>
          <p:nvPr/>
        </p:nvPicPr>
        <p:blipFill>
          <a:blip r:embed="rId2"/>
          <a:srcRect/>
          <a:stretch>
            <a:fillRect/>
          </a:stretch>
        </p:blipFill>
        <p:spPr bwMode="auto">
          <a:xfrm>
            <a:off x="5576455" y="4959927"/>
            <a:ext cx="3124200" cy="2042746"/>
          </a:xfrm>
          <a:prstGeom prst="rect">
            <a:avLst/>
          </a:prstGeom>
          <a:noFill/>
          <a:ln w="9525">
            <a:noFill/>
            <a:miter lim="800000"/>
            <a:headEnd/>
            <a:tailEnd/>
          </a:ln>
        </p:spPr>
      </p:pic>
    </p:spTree>
    <p:extLst>
      <p:ext uri="{BB962C8B-B14F-4D97-AF65-F5344CB8AC3E}">
        <p14:creationId xmlns:p14="http://schemas.microsoft.com/office/powerpoint/2010/main" val="187888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274320" indent="-274320" fontAlgn="auto">
              <a:spcAft>
                <a:spcPts val="0"/>
              </a:spcAft>
              <a:buFont typeface="Wingdings 2"/>
              <a:buChar char=""/>
              <a:defRPr/>
            </a:pPr>
            <a:r>
              <a:rPr lang="en-US" dirty="0"/>
              <a:t>The Sun!!</a:t>
            </a:r>
          </a:p>
          <a:p>
            <a:pPr marL="274320" indent="-274320" fontAlgn="auto">
              <a:spcAft>
                <a:spcPts val="0"/>
              </a:spcAft>
              <a:buFont typeface="Wingdings 2"/>
              <a:buChar char=""/>
              <a:defRPr/>
            </a:pPr>
            <a:endParaRPr lang="en-US" dirty="0"/>
          </a:p>
          <a:p>
            <a:pPr marL="274320" indent="-274320" fontAlgn="auto">
              <a:spcAft>
                <a:spcPts val="0"/>
              </a:spcAft>
              <a:buFont typeface="Wingdings 2"/>
              <a:buChar char=""/>
              <a:defRPr/>
            </a:pPr>
            <a:endParaRPr lang="en-US" dirty="0"/>
          </a:p>
          <a:p>
            <a:pPr marL="274320" indent="-274320" fontAlgn="auto">
              <a:spcAft>
                <a:spcPts val="0"/>
              </a:spcAft>
              <a:buFont typeface="Wingdings 2"/>
              <a:buChar char=""/>
              <a:defRPr/>
            </a:pPr>
            <a:r>
              <a:rPr lang="en-US" dirty="0"/>
              <a:t>Light energy from the sun is taken in by the plants on earth.</a:t>
            </a:r>
          </a:p>
          <a:p>
            <a:pPr marL="274320" indent="-274320" fontAlgn="auto">
              <a:spcAft>
                <a:spcPts val="0"/>
              </a:spcAft>
              <a:buFont typeface="Wingdings 2"/>
              <a:buChar char=""/>
              <a:defRPr/>
            </a:pPr>
            <a:endParaRPr lang="en-US" dirty="0"/>
          </a:p>
          <a:p>
            <a:pPr marL="274320" indent="-274320" fontAlgn="auto">
              <a:spcAft>
                <a:spcPts val="0"/>
              </a:spcAft>
              <a:buFont typeface="Wingdings 2"/>
              <a:buChar char=""/>
              <a:defRPr/>
            </a:pPr>
            <a:r>
              <a:rPr lang="en-US" dirty="0"/>
              <a:t>Through photosynthesis plants then convert this light energy into chemical energy.</a:t>
            </a:r>
          </a:p>
          <a:p>
            <a:pPr marL="274320" indent="-274320" fontAlgn="auto">
              <a:spcAft>
                <a:spcPts val="0"/>
              </a:spcAft>
              <a:buFont typeface="Wingdings 2"/>
              <a:buChar char=""/>
              <a:defRPr/>
            </a:pPr>
            <a:endParaRPr lang="en-US" dirty="0"/>
          </a:p>
          <a:p>
            <a:pPr marL="274320" indent="-274320" fontAlgn="auto">
              <a:spcAft>
                <a:spcPts val="0"/>
              </a:spcAft>
              <a:buFont typeface="Wingdings 2"/>
              <a:buChar char=""/>
              <a:defRPr/>
            </a:pPr>
            <a:r>
              <a:rPr lang="en-US" dirty="0"/>
              <a:t>This energy is then released as kinetic energy within you if you eat the plant.  It can also be released as thermal and light energy if you light a fire using firewood.</a:t>
            </a:r>
          </a:p>
        </p:txBody>
      </p:sp>
      <p:sp>
        <p:nvSpPr>
          <p:cNvPr id="3" name="Title 2"/>
          <p:cNvSpPr>
            <a:spLocks noGrp="1"/>
          </p:cNvSpPr>
          <p:nvPr>
            <p:ph type="title"/>
          </p:nvPr>
        </p:nvSpPr>
        <p:spPr/>
        <p:txBody>
          <a:bodyPr>
            <a:normAutofit fontScale="90000"/>
          </a:bodyPr>
          <a:lstStyle/>
          <a:p>
            <a:pPr fontAlgn="auto">
              <a:spcAft>
                <a:spcPts val="0"/>
              </a:spcAft>
              <a:defRPr/>
            </a:pPr>
            <a:r>
              <a:rPr/>
              <a:t>Where does chemical energy come from?</a:t>
            </a:r>
          </a:p>
        </p:txBody>
      </p:sp>
      <p:pic>
        <p:nvPicPr>
          <p:cNvPr id="16387" name="Picture 2" descr="C:\Users\Kristin\AppData\Local\Microsoft\Windows\Temporary Internet Files\Content.IE5\E0J6J4RA\MC900432589[1].png"/>
          <p:cNvPicPr>
            <a:picLocks noChangeAspect="1" noChangeArrowheads="1"/>
          </p:cNvPicPr>
          <p:nvPr/>
        </p:nvPicPr>
        <p:blipFill>
          <a:blip r:embed="rId2"/>
          <a:srcRect/>
          <a:stretch>
            <a:fillRect/>
          </a:stretch>
        </p:blipFill>
        <p:spPr bwMode="auto">
          <a:xfrm>
            <a:off x="7162800" y="990600"/>
            <a:ext cx="1828800" cy="1828800"/>
          </a:xfrm>
          <a:prstGeom prst="rect">
            <a:avLst/>
          </a:prstGeom>
          <a:noFill/>
          <a:ln w="9525">
            <a:noFill/>
            <a:miter lim="800000"/>
            <a:headEnd/>
            <a:tailEnd/>
          </a:ln>
        </p:spPr>
      </p:pic>
    </p:spTree>
    <p:extLst>
      <p:ext uri="{BB962C8B-B14F-4D97-AF65-F5344CB8AC3E}">
        <p14:creationId xmlns:p14="http://schemas.microsoft.com/office/powerpoint/2010/main" val="36205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to="" calcmode="lin" valueType="num">
                                      <p:cBhvr>
                                        <p:cTn id="12" dur="1" fill="hold"/>
                                        <p:tgtEl>
                                          <p:spTgt spid="2">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to="" calcmode="lin" valueType="num">
                                      <p:cBhvr>
                                        <p:cTn id="17" dur="1" fill="hold"/>
                                        <p:tgtEl>
                                          <p:spTgt spid="2">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 to="" calcmode="lin" valueType="num">
                                      <p:cBhvr>
                                        <p:cTn id="22" dur="1" fill="hold"/>
                                        <p:tgtEl>
                                          <p:spTgt spid="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st_eng_012_a_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248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9"/>
          <p:cNvSpPr txBox="1">
            <a:spLocks noChangeArrowheads="1"/>
          </p:cNvSpPr>
          <p:nvPr/>
        </p:nvSpPr>
        <p:spPr bwMode="auto">
          <a:xfrm>
            <a:off x="609600" y="4572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2800">
                <a:solidFill>
                  <a:schemeClr val="tx1"/>
                </a:solidFill>
                <a:latin typeface="Lucida Sans Unicode" pitchFamily="34" charset="0"/>
              </a:rPr>
              <a:t>Where does all of the energy go??</a:t>
            </a:r>
          </a:p>
        </p:txBody>
      </p:sp>
    </p:spTree>
    <p:extLst>
      <p:ext uri="{BB962C8B-B14F-4D97-AF65-F5344CB8AC3E}">
        <p14:creationId xmlns:p14="http://schemas.microsoft.com/office/powerpoint/2010/main" val="324616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609600" y="4572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2800">
                <a:solidFill>
                  <a:schemeClr val="tx1"/>
                </a:solidFill>
                <a:latin typeface="Lucida Sans Unicode" pitchFamily="34" charset="0"/>
              </a:rPr>
              <a:t>Where does all of the energy go??</a:t>
            </a:r>
          </a:p>
        </p:txBody>
      </p:sp>
      <p:pic>
        <p:nvPicPr>
          <p:cNvPr id="38915" name="Picture 6" descr="hst_eng_013_a_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4387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7"/>
          <p:cNvSpPr>
            <a:spLocks noChangeArrowheads="1"/>
          </p:cNvSpPr>
          <p:nvPr/>
        </p:nvSpPr>
        <p:spPr bwMode="auto">
          <a:xfrm>
            <a:off x="838200" y="3124200"/>
            <a:ext cx="12192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64520" name="Rectangle 8"/>
          <p:cNvSpPr>
            <a:spLocks noChangeArrowheads="1"/>
          </p:cNvSpPr>
          <p:nvPr/>
        </p:nvSpPr>
        <p:spPr bwMode="auto">
          <a:xfrm>
            <a:off x="4419600" y="3581400"/>
            <a:ext cx="12954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64521" name="Rectangle 9"/>
          <p:cNvSpPr>
            <a:spLocks noChangeArrowheads="1"/>
          </p:cNvSpPr>
          <p:nvPr/>
        </p:nvSpPr>
        <p:spPr bwMode="auto">
          <a:xfrm>
            <a:off x="6477000" y="3962400"/>
            <a:ext cx="19050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893537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6" fill="hold" grpId="0" nodeType="clickEffect">
                                  <p:stCondLst>
                                    <p:cond delay="0"/>
                                  </p:stCondLst>
                                  <p:childTnLst>
                                    <p:animEffect transition="out" filter="barn(inHorizontal)">
                                      <p:cBhvr>
                                        <p:cTn id="6" dur="500"/>
                                        <p:tgtEl>
                                          <p:spTgt spid="64519"/>
                                        </p:tgtEl>
                                      </p:cBhvr>
                                    </p:animEffect>
                                    <p:set>
                                      <p:cBhvr>
                                        <p:cTn id="7" dur="1" fill="hold">
                                          <p:stCondLst>
                                            <p:cond delay="499"/>
                                          </p:stCondLst>
                                        </p:cTn>
                                        <p:tgtEl>
                                          <p:spTgt spid="6451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0" nodeType="clickEffect">
                                  <p:stCondLst>
                                    <p:cond delay="0"/>
                                  </p:stCondLst>
                                  <p:childTnLst>
                                    <p:animEffect transition="out" filter="diamond(in)">
                                      <p:cBhvr>
                                        <p:cTn id="11" dur="2000"/>
                                        <p:tgtEl>
                                          <p:spTgt spid="64520"/>
                                        </p:tgtEl>
                                      </p:cBhvr>
                                    </p:animEffect>
                                    <p:set>
                                      <p:cBhvr>
                                        <p:cTn id="12" dur="1" fill="hold">
                                          <p:stCondLst>
                                            <p:cond delay="1999"/>
                                          </p:stCondLst>
                                        </p:cTn>
                                        <p:tgtEl>
                                          <p:spTgt spid="6452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16" fill="hold" grpId="0" nodeType="clickEffect">
                                  <p:stCondLst>
                                    <p:cond delay="0"/>
                                  </p:stCondLst>
                                  <p:childTnLst>
                                    <p:animEffect transition="out" filter="circle(in)">
                                      <p:cBhvr>
                                        <p:cTn id="16" dur="2000"/>
                                        <p:tgtEl>
                                          <p:spTgt spid="64521"/>
                                        </p:tgtEl>
                                      </p:cBhvr>
                                    </p:animEffect>
                                    <p:set>
                                      <p:cBhvr>
                                        <p:cTn id="17" dur="1" fill="hold">
                                          <p:stCondLst>
                                            <p:cond delay="1999"/>
                                          </p:stCondLst>
                                        </p:cTn>
                                        <p:tgtEl>
                                          <p:spTgt spid="645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animBg="1"/>
      <p:bldP spid="645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a:t>Label the energy conversions…</a:t>
            </a:r>
          </a:p>
        </p:txBody>
      </p:sp>
      <p:pic>
        <p:nvPicPr>
          <p:cNvPr id="20482" name="Picture 2" descr="http://watermarked.cutcaster.com/cutcaster-photo-100453778-Country-Farm-Morning.jpg"/>
          <p:cNvPicPr>
            <a:picLocks noChangeAspect="1" noChangeArrowheads="1"/>
          </p:cNvPicPr>
          <p:nvPr/>
        </p:nvPicPr>
        <p:blipFill>
          <a:blip r:embed="rId2"/>
          <a:srcRect/>
          <a:stretch>
            <a:fillRect/>
          </a:stretch>
        </p:blipFill>
        <p:spPr bwMode="auto">
          <a:xfrm>
            <a:off x="762000" y="1524000"/>
            <a:ext cx="7696200" cy="4953000"/>
          </a:xfrm>
          <a:prstGeom prst="rect">
            <a:avLst/>
          </a:prstGeom>
          <a:noFill/>
          <a:ln w="9525">
            <a:noFill/>
            <a:miter lim="800000"/>
            <a:headEnd/>
            <a:tailEnd/>
          </a:ln>
        </p:spPr>
      </p:pic>
    </p:spTree>
    <p:extLst>
      <p:ext uri="{BB962C8B-B14F-4D97-AF65-F5344CB8AC3E}">
        <p14:creationId xmlns:p14="http://schemas.microsoft.com/office/powerpoint/2010/main" val="1307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reich-chemistry.wikispaces.com/file/view/WindDiagram_Lg.gif/76460809/WindDiagram_Lg.gif"/>
          <p:cNvPicPr>
            <a:picLocks noChangeAspect="1" noChangeArrowheads="1"/>
          </p:cNvPicPr>
          <p:nvPr/>
        </p:nvPicPr>
        <p:blipFill>
          <a:blip r:embed="rId2"/>
          <a:srcRect/>
          <a:stretch>
            <a:fillRect/>
          </a:stretch>
        </p:blipFill>
        <p:spPr bwMode="auto">
          <a:xfrm>
            <a:off x="609600" y="457200"/>
            <a:ext cx="8039100" cy="5794375"/>
          </a:xfrm>
          <a:prstGeom prst="rect">
            <a:avLst/>
          </a:prstGeom>
          <a:noFill/>
          <a:ln w="9525">
            <a:noFill/>
            <a:miter lim="800000"/>
            <a:headEnd/>
            <a:tailEnd/>
          </a:ln>
        </p:spPr>
      </p:pic>
      <p:sp>
        <p:nvSpPr>
          <p:cNvPr id="5" name="Oval 4"/>
          <p:cNvSpPr/>
          <p:nvPr/>
        </p:nvSpPr>
        <p:spPr>
          <a:xfrm>
            <a:off x="2743200" y="1143000"/>
            <a:ext cx="5334000" cy="1371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0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en-US" sz="3800"/>
              <a:t>Temperature and Thermal Energy</a:t>
            </a:r>
            <a:br>
              <a:rPr lang="en-US" altLang="en-US" sz="3800"/>
            </a:br>
            <a:r>
              <a:rPr lang="en-US" altLang="en-US" sz="3800"/>
              <a:t>What’s the difference?</a:t>
            </a:r>
          </a:p>
        </p:txBody>
      </p:sp>
      <p:sp>
        <p:nvSpPr>
          <p:cNvPr id="89091" name="Rectangle 3"/>
          <p:cNvSpPr>
            <a:spLocks noGrp="1" noChangeArrowheads="1"/>
          </p:cNvSpPr>
          <p:nvPr>
            <p:ph idx="1"/>
          </p:nvPr>
        </p:nvSpPr>
        <p:spPr/>
        <p:txBody>
          <a:bodyPr/>
          <a:lstStyle/>
          <a:p>
            <a:pPr eaLnBrk="1" hangingPunct="1"/>
            <a:r>
              <a:rPr lang="en-US" altLang="en-US"/>
              <a:t>Temperature IS NOT HOW HOT OR COLD SOMETHING IS!</a:t>
            </a:r>
          </a:p>
          <a:p>
            <a:pPr eaLnBrk="1" hangingPunct="1"/>
            <a:r>
              <a:rPr lang="en-US" altLang="en-US"/>
              <a:t>Temperature is defined as </a:t>
            </a:r>
            <a:r>
              <a:rPr lang="en-US" altLang="en-US" u="sng"/>
              <a:t>the measure of the average kinetic energy of the individual particles in an object/substance.  </a:t>
            </a:r>
          </a:p>
          <a:p>
            <a:pPr lvl="1" eaLnBrk="1" hangingPunct="1"/>
            <a:r>
              <a:rPr lang="en-US" altLang="en-US"/>
              <a:t>What is kinetic energy?  </a:t>
            </a:r>
          </a:p>
          <a:p>
            <a:pPr lvl="1" eaLnBrk="1" hangingPunct="1"/>
            <a:r>
              <a:rPr lang="en-US" altLang="en-US"/>
              <a:t>What does average mean?  </a:t>
            </a:r>
          </a:p>
        </p:txBody>
      </p:sp>
    </p:spTree>
    <p:extLst>
      <p:ext uri="{BB962C8B-B14F-4D97-AF65-F5344CB8AC3E}">
        <p14:creationId xmlns:p14="http://schemas.microsoft.com/office/powerpoint/2010/main" val="13298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amond(in)">
                                      <p:cBhvr>
                                        <p:cTn id="7" dur="20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amond(in)">
                                      <p:cBhvr>
                                        <p:cTn id="12" dur="20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calcmode="lin" valueType="num">
                                      <p:cBhvr additive="base">
                                        <p:cTn id="17"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 calcmode="lin" valueType="num">
                                      <p:cBhvr additive="base">
                                        <p:cTn id="23"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1371600" y="277813"/>
            <a:ext cx="7315200" cy="1139825"/>
          </a:xfrm>
        </p:spPr>
        <p:txBody>
          <a:bodyPr/>
          <a:lstStyle/>
          <a:p>
            <a:pPr eaLnBrk="1" hangingPunct="1"/>
            <a:r>
              <a:rPr lang="en-US" altLang="en-US" dirty="0"/>
              <a:t>Temperature</a:t>
            </a:r>
          </a:p>
        </p:txBody>
      </p:sp>
      <p:sp>
        <p:nvSpPr>
          <p:cNvPr id="6147" name="Rectangle 8"/>
          <p:cNvSpPr>
            <a:spLocks noGrp="1" noChangeArrowheads="1"/>
          </p:cNvSpPr>
          <p:nvPr>
            <p:ph type="body" sz="half" idx="1"/>
          </p:nvPr>
        </p:nvSpPr>
        <p:spPr>
          <a:xfrm>
            <a:off x="914400" y="1466850"/>
            <a:ext cx="8229600" cy="2190750"/>
          </a:xfrm>
        </p:spPr>
        <p:txBody>
          <a:bodyPr/>
          <a:lstStyle/>
          <a:p>
            <a:pPr eaLnBrk="1" hangingPunct="1"/>
            <a:r>
              <a:rPr lang="en-US" altLang="en-US" sz="2600" dirty="0"/>
              <a:t>The higher the average KE, the higher the temperature</a:t>
            </a:r>
          </a:p>
          <a:p>
            <a:pPr eaLnBrk="1" hangingPunct="1"/>
            <a:r>
              <a:rPr lang="en-US" altLang="en-US" sz="2600" dirty="0"/>
              <a:t>Which substance has a lower temperature?</a:t>
            </a:r>
          </a:p>
        </p:txBody>
      </p:sp>
      <p:pic>
        <p:nvPicPr>
          <p:cNvPr id="6149" name="Picture 5" descr="bt2lf0403_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7111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92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274638"/>
            <a:ext cx="7790688" cy="1143000"/>
          </a:xfrm>
        </p:spPr>
        <p:txBody>
          <a:bodyPr>
            <a:normAutofit fontScale="90000"/>
          </a:bodyPr>
          <a:lstStyle/>
          <a:p>
            <a:pPr eaLnBrk="1" hangingPunct="1"/>
            <a:r>
              <a:rPr lang="en-US" altLang="en-US" sz="3800" dirty="0"/>
              <a:t>Temperature and Thermal Energy</a:t>
            </a:r>
            <a:br>
              <a:rPr lang="en-US" altLang="en-US" sz="3800" dirty="0"/>
            </a:br>
            <a:r>
              <a:rPr lang="en-US" altLang="en-US" sz="3800" dirty="0"/>
              <a:t>What’s the difference?</a:t>
            </a:r>
          </a:p>
        </p:txBody>
      </p:sp>
      <p:sp>
        <p:nvSpPr>
          <p:cNvPr id="90115" name="Rectangle 3"/>
          <p:cNvSpPr>
            <a:spLocks noGrp="1" noChangeArrowheads="1"/>
          </p:cNvSpPr>
          <p:nvPr>
            <p:ph idx="1"/>
          </p:nvPr>
        </p:nvSpPr>
        <p:spPr/>
        <p:txBody>
          <a:bodyPr/>
          <a:lstStyle/>
          <a:p>
            <a:pPr eaLnBrk="1" hangingPunct="1"/>
            <a:r>
              <a:rPr lang="en-US" altLang="en-US"/>
              <a:t>Thermal energy is defined as </a:t>
            </a:r>
            <a:r>
              <a:rPr lang="en-US" altLang="en-US" u="sng"/>
              <a:t>the total energy of all the particles in an object/substance.</a:t>
            </a:r>
          </a:p>
          <a:p>
            <a:pPr lvl="1" eaLnBrk="1" hangingPunct="1"/>
            <a:r>
              <a:rPr lang="en-US" altLang="en-US"/>
              <a:t>What differences do you see in these definitions?  </a:t>
            </a:r>
          </a:p>
        </p:txBody>
      </p:sp>
    </p:spTree>
    <p:extLst>
      <p:ext uri="{BB962C8B-B14F-4D97-AF65-F5344CB8AC3E}">
        <p14:creationId xmlns:p14="http://schemas.microsoft.com/office/powerpoint/2010/main" val="2978778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checkerboard(across)">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 calcmode="lin" valueType="num">
                                      <p:cBhvr additive="base">
                                        <p:cTn id="12" dur="10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914400"/>
          </a:xfrm>
        </p:spPr>
        <p:txBody>
          <a:bodyPr>
            <a:normAutofit fontScale="90000"/>
          </a:bodyPr>
          <a:lstStyle/>
          <a:p>
            <a:pPr eaLnBrk="1" hangingPunct="1"/>
            <a:br>
              <a:rPr lang="en-US" altLang="en-US" sz="3800" b="1">
                <a:solidFill>
                  <a:schemeClr val="tx1"/>
                </a:solidFill>
              </a:rPr>
            </a:br>
            <a:r>
              <a:rPr lang="en-US" altLang="en-US" sz="3400" b="1">
                <a:solidFill>
                  <a:schemeClr val="tx1"/>
                </a:solidFill>
              </a:rPr>
              <a:t>Temperature and Thermal Energy</a:t>
            </a:r>
            <a:br>
              <a:rPr lang="en-US" altLang="en-US" sz="3400" b="1">
                <a:solidFill>
                  <a:schemeClr val="tx1"/>
                </a:solidFill>
              </a:rPr>
            </a:br>
            <a:endParaRPr lang="en-US" altLang="en-US" sz="3400" b="1">
              <a:solidFill>
                <a:schemeClr val="tx1"/>
              </a:solidFill>
            </a:endParaRPr>
          </a:p>
        </p:txBody>
      </p:sp>
      <p:sp>
        <p:nvSpPr>
          <p:cNvPr id="54275" name="Rectangle 3"/>
          <p:cNvSpPr>
            <a:spLocks noGrp="1" noChangeArrowheads="1"/>
          </p:cNvSpPr>
          <p:nvPr>
            <p:ph idx="1"/>
          </p:nvPr>
        </p:nvSpPr>
        <p:spPr>
          <a:xfrm>
            <a:off x="1212273" y="1447800"/>
            <a:ext cx="7924800" cy="4114800"/>
          </a:xfrm>
        </p:spPr>
        <p:txBody>
          <a:bodyPr/>
          <a:lstStyle/>
          <a:p>
            <a:pPr eaLnBrk="1" hangingPunct="1">
              <a:lnSpc>
                <a:spcPct val="90000"/>
              </a:lnSpc>
              <a:spcBef>
                <a:spcPct val="0"/>
              </a:spcBef>
              <a:buFont typeface="Wingdings" pitchFamily="2" charset="2"/>
              <a:buNone/>
            </a:pPr>
            <a:r>
              <a:rPr lang="en-US" altLang="en-US" sz="2100" dirty="0"/>
              <a:t>TEMPERATURE IS  a  measure of the </a:t>
            </a:r>
            <a:r>
              <a:rPr lang="en-US" altLang="en-US" sz="2100" b="1" u="sng" dirty="0"/>
              <a:t>average kinetic energy of the molecules in a substance</a:t>
            </a:r>
            <a:r>
              <a:rPr lang="en-US" altLang="en-US" sz="2100" dirty="0"/>
              <a:t>. </a:t>
            </a:r>
          </a:p>
          <a:p>
            <a:pPr eaLnBrk="1" hangingPunct="1">
              <a:lnSpc>
                <a:spcPct val="90000"/>
              </a:lnSpc>
              <a:spcBef>
                <a:spcPct val="0"/>
              </a:spcBef>
              <a:buFont typeface="Wingdings" pitchFamily="2" charset="2"/>
              <a:buNone/>
            </a:pPr>
            <a:endParaRPr lang="en-US" altLang="en-US" sz="2100" dirty="0"/>
          </a:p>
          <a:p>
            <a:pPr eaLnBrk="1" hangingPunct="1">
              <a:lnSpc>
                <a:spcPct val="90000"/>
              </a:lnSpc>
              <a:spcBef>
                <a:spcPct val="0"/>
              </a:spcBef>
              <a:buFont typeface="Wingdings" pitchFamily="2" charset="2"/>
              <a:buNone/>
            </a:pPr>
            <a:r>
              <a:rPr lang="en-US" altLang="en-US" sz="2100" dirty="0"/>
              <a:t>Thermal energy is defined as </a:t>
            </a:r>
            <a:r>
              <a:rPr lang="en-US" altLang="en-US" sz="2100" u="sng" dirty="0"/>
              <a:t>the total energy of all the particles in a substance</a:t>
            </a:r>
          </a:p>
          <a:p>
            <a:pPr eaLnBrk="1" hangingPunct="1">
              <a:lnSpc>
                <a:spcPct val="90000"/>
              </a:lnSpc>
              <a:spcBef>
                <a:spcPct val="0"/>
              </a:spcBef>
              <a:buFont typeface="Wingdings" pitchFamily="2" charset="2"/>
              <a:buNone/>
            </a:pPr>
            <a:endParaRPr lang="en-US" altLang="en-US" sz="2100" dirty="0"/>
          </a:p>
          <a:p>
            <a:pPr eaLnBrk="1" hangingPunct="1">
              <a:lnSpc>
                <a:spcPct val="90000"/>
              </a:lnSpc>
              <a:spcBef>
                <a:spcPct val="0"/>
              </a:spcBef>
              <a:buFont typeface="Wingdings" pitchFamily="2" charset="2"/>
              <a:buNone/>
            </a:pPr>
            <a:r>
              <a:rPr lang="en-US" altLang="en-US" sz="2100" dirty="0"/>
              <a:t>Adding thermal energy to a substance increases the average kinetic energy of the molecules and therefore causes a rise in temperature. </a:t>
            </a:r>
          </a:p>
          <a:p>
            <a:pPr eaLnBrk="1" hangingPunct="1">
              <a:lnSpc>
                <a:spcPct val="90000"/>
              </a:lnSpc>
              <a:spcBef>
                <a:spcPct val="0"/>
              </a:spcBef>
              <a:buFont typeface="Wingdings" pitchFamily="2" charset="2"/>
              <a:buNone/>
            </a:pPr>
            <a:r>
              <a:rPr lang="en-US" altLang="en-US" sz="2100" dirty="0"/>
              <a:t>Higher temperature = faster molecular motion</a:t>
            </a:r>
          </a:p>
          <a:p>
            <a:pPr eaLnBrk="1" hangingPunct="1">
              <a:lnSpc>
                <a:spcPct val="90000"/>
              </a:lnSpc>
              <a:spcBef>
                <a:spcPct val="0"/>
              </a:spcBef>
              <a:buFont typeface="Wingdings" pitchFamily="2" charset="2"/>
              <a:buNone/>
            </a:pPr>
            <a:r>
              <a:rPr lang="en-US" altLang="en-US" sz="2100" dirty="0"/>
              <a:t>Lower temperature = slower molecular motion</a:t>
            </a:r>
          </a:p>
        </p:txBody>
      </p:sp>
      <p:sp>
        <p:nvSpPr>
          <p:cNvPr id="8196" name="Rectangle 4"/>
          <p:cNvSpPr>
            <a:spLocks noChangeArrowheads="1"/>
          </p:cNvSpPr>
          <p:nvPr/>
        </p:nvSpPr>
        <p:spPr bwMode="auto">
          <a:xfrm>
            <a:off x="457200" y="5562600"/>
            <a:ext cx="831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spTree>
    <p:extLst>
      <p:ext uri="{BB962C8B-B14F-4D97-AF65-F5344CB8AC3E}">
        <p14:creationId xmlns:p14="http://schemas.microsoft.com/office/powerpoint/2010/main" val="3297092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Effect transition="in" filter="wipe(down)">
                                      <p:cBhvr>
                                        <p:cTn id="19" dur="580">
                                          <p:stCondLst>
                                            <p:cond delay="0"/>
                                          </p:stCondLst>
                                        </p:cTn>
                                        <p:tgtEl>
                                          <p:spTgt spid="54275">
                                            <p:txEl>
                                              <p:pRg st="5" end="5"/>
                                            </p:txEl>
                                          </p:spTgt>
                                        </p:tgtEl>
                                      </p:cBhvr>
                                    </p:animEffect>
                                    <p:anim calcmode="lin" valueType="num">
                                      <p:cBhvr>
                                        <p:cTn id="20" dur="1822" tmFilter="0,0; 0.14,0.36; 0.43,0.73; 0.71,0.91; 1.0,1.0">
                                          <p:stCondLst>
                                            <p:cond delay="0"/>
                                          </p:stCondLst>
                                        </p:cTn>
                                        <p:tgtEl>
                                          <p:spTgt spid="54275">
                                            <p:txEl>
                                              <p:pRg st="5" end="5"/>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4275">
                                            <p:txEl>
                                              <p:pRg st="5" end="5"/>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4275">
                                            <p:txEl>
                                              <p:pRg st="5" end="5"/>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4275">
                                            <p:txEl>
                                              <p:pRg st="5" end="5"/>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4275">
                                            <p:txEl>
                                              <p:pRg st="5" end="5"/>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54275">
                                            <p:txEl>
                                              <p:pRg st="5" end="5"/>
                                            </p:txEl>
                                          </p:spTgt>
                                        </p:tgtEl>
                                      </p:cBhvr>
                                      <p:to x="100000" y="60000"/>
                                    </p:animScale>
                                    <p:animScale>
                                      <p:cBhvr>
                                        <p:cTn id="26" dur="166" decel="50000">
                                          <p:stCondLst>
                                            <p:cond delay="676"/>
                                          </p:stCondLst>
                                        </p:cTn>
                                        <p:tgtEl>
                                          <p:spTgt spid="54275">
                                            <p:txEl>
                                              <p:pRg st="5" end="5"/>
                                            </p:txEl>
                                          </p:spTgt>
                                        </p:tgtEl>
                                      </p:cBhvr>
                                      <p:to x="100000" y="100000"/>
                                    </p:animScale>
                                    <p:animScale>
                                      <p:cBhvr>
                                        <p:cTn id="27" dur="26">
                                          <p:stCondLst>
                                            <p:cond delay="1312"/>
                                          </p:stCondLst>
                                        </p:cTn>
                                        <p:tgtEl>
                                          <p:spTgt spid="54275">
                                            <p:txEl>
                                              <p:pRg st="5" end="5"/>
                                            </p:txEl>
                                          </p:spTgt>
                                        </p:tgtEl>
                                      </p:cBhvr>
                                      <p:to x="100000" y="80000"/>
                                    </p:animScale>
                                    <p:animScale>
                                      <p:cBhvr>
                                        <p:cTn id="28" dur="166" decel="50000">
                                          <p:stCondLst>
                                            <p:cond delay="1338"/>
                                          </p:stCondLst>
                                        </p:cTn>
                                        <p:tgtEl>
                                          <p:spTgt spid="54275">
                                            <p:txEl>
                                              <p:pRg st="5" end="5"/>
                                            </p:txEl>
                                          </p:spTgt>
                                        </p:tgtEl>
                                      </p:cBhvr>
                                      <p:to x="100000" y="100000"/>
                                    </p:animScale>
                                    <p:animScale>
                                      <p:cBhvr>
                                        <p:cTn id="29" dur="26">
                                          <p:stCondLst>
                                            <p:cond delay="1642"/>
                                          </p:stCondLst>
                                        </p:cTn>
                                        <p:tgtEl>
                                          <p:spTgt spid="54275">
                                            <p:txEl>
                                              <p:pRg st="5" end="5"/>
                                            </p:txEl>
                                          </p:spTgt>
                                        </p:tgtEl>
                                      </p:cBhvr>
                                      <p:to x="100000" y="90000"/>
                                    </p:animScale>
                                    <p:animScale>
                                      <p:cBhvr>
                                        <p:cTn id="30" dur="166" decel="50000">
                                          <p:stCondLst>
                                            <p:cond delay="1668"/>
                                          </p:stCondLst>
                                        </p:cTn>
                                        <p:tgtEl>
                                          <p:spTgt spid="54275">
                                            <p:txEl>
                                              <p:pRg st="5" end="5"/>
                                            </p:txEl>
                                          </p:spTgt>
                                        </p:tgtEl>
                                      </p:cBhvr>
                                      <p:to x="100000" y="100000"/>
                                    </p:animScale>
                                    <p:animScale>
                                      <p:cBhvr>
                                        <p:cTn id="31" dur="26">
                                          <p:stCondLst>
                                            <p:cond delay="1808"/>
                                          </p:stCondLst>
                                        </p:cTn>
                                        <p:tgtEl>
                                          <p:spTgt spid="54275">
                                            <p:txEl>
                                              <p:pRg st="5" end="5"/>
                                            </p:txEl>
                                          </p:spTgt>
                                        </p:tgtEl>
                                      </p:cBhvr>
                                      <p:to x="100000" y="95000"/>
                                    </p:animScale>
                                    <p:animScale>
                                      <p:cBhvr>
                                        <p:cTn id="32" dur="166" decel="50000">
                                          <p:stCondLst>
                                            <p:cond delay="1834"/>
                                          </p:stCondLst>
                                        </p:cTn>
                                        <p:tgtEl>
                                          <p:spTgt spid="54275">
                                            <p:txEl>
                                              <p:pRg st="5" end="5"/>
                                            </p:txEl>
                                          </p:spTgt>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Effect transition="in" filter="wipe(down)">
                                      <p:cBhvr>
                                        <p:cTn id="37" dur="580">
                                          <p:stCondLst>
                                            <p:cond delay="0"/>
                                          </p:stCondLst>
                                        </p:cTn>
                                        <p:tgtEl>
                                          <p:spTgt spid="54275">
                                            <p:txEl>
                                              <p:pRg st="6" end="6"/>
                                            </p:txEl>
                                          </p:spTgt>
                                        </p:tgtEl>
                                      </p:cBhvr>
                                    </p:animEffect>
                                    <p:anim calcmode="lin" valueType="num">
                                      <p:cBhvr>
                                        <p:cTn id="38" dur="1822" tmFilter="0,0; 0.14,0.36; 0.43,0.73; 0.71,0.91; 1.0,1.0">
                                          <p:stCondLst>
                                            <p:cond delay="0"/>
                                          </p:stCondLst>
                                        </p:cTn>
                                        <p:tgtEl>
                                          <p:spTgt spid="54275">
                                            <p:txEl>
                                              <p:pRg st="6" end="6"/>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4275">
                                            <p:txEl>
                                              <p:pRg st="6" end="6"/>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4275">
                                            <p:txEl>
                                              <p:pRg st="6" end="6"/>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4275">
                                            <p:txEl>
                                              <p:pRg st="6" end="6"/>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4275">
                                            <p:txEl>
                                              <p:pRg st="6" end="6"/>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4275">
                                            <p:txEl>
                                              <p:pRg st="6" end="6"/>
                                            </p:txEl>
                                          </p:spTgt>
                                        </p:tgtEl>
                                      </p:cBhvr>
                                      <p:to x="100000" y="60000"/>
                                    </p:animScale>
                                    <p:animScale>
                                      <p:cBhvr>
                                        <p:cTn id="44" dur="166" decel="50000">
                                          <p:stCondLst>
                                            <p:cond delay="676"/>
                                          </p:stCondLst>
                                        </p:cTn>
                                        <p:tgtEl>
                                          <p:spTgt spid="54275">
                                            <p:txEl>
                                              <p:pRg st="6" end="6"/>
                                            </p:txEl>
                                          </p:spTgt>
                                        </p:tgtEl>
                                      </p:cBhvr>
                                      <p:to x="100000" y="100000"/>
                                    </p:animScale>
                                    <p:animScale>
                                      <p:cBhvr>
                                        <p:cTn id="45" dur="26">
                                          <p:stCondLst>
                                            <p:cond delay="1312"/>
                                          </p:stCondLst>
                                        </p:cTn>
                                        <p:tgtEl>
                                          <p:spTgt spid="54275">
                                            <p:txEl>
                                              <p:pRg st="6" end="6"/>
                                            </p:txEl>
                                          </p:spTgt>
                                        </p:tgtEl>
                                      </p:cBhvr>
                                      <p:to x="100000" y="80000"/>
                                    </p:animScale>
                                    <p:animScale>
                                      <p:cBhvr>
                                        <p:cTn id="46" dur="166" decel="50000">
                                          <p:stCondLst>
                                            <p:cond delay="1338"/>
                                          </p:stCondLst>
                                        </p:cTn>
                                        <p:tgtEl>
                                          <p:spTgt spid="54275">
                                            <p:txEl>
                                              <p:pRg st="6" end="6"/>
                                            </p:txEl>
                                          </p:spTgt>
                                        </p:tgtEl>
                                      </p:cBhvr>
                                      <p:to x="100000" y="100000"/>
                                    </p:animScale>
                                    <p:animScale>
                                      <p:cBhvr>
                                        <p:cTn id="47" dur="26">
                                          <p:stCondLst>
                                            <p:cond delay="1642"/>
                                          </p:stCondLst>
                                        </p:cTn>
                                        <p:tgtEl>
                                          <p:spTgt spid="54275">
                                            <p:txEl>
                                              <p:pRg st="6" end="6"/>
                                            </p:txEl>
                                          </p:spTgt>
                                        </p:tgtEl>
                                      </p:cBhvr>
                                      <p:to x="100000" y="90000"/>
                                    </p:animScale>
                                    <p:animScale>
                                      <p:cBhvr>
                                        <p:cTn id="48" dur="166" decel="50000">
                                          <p:stCondLst>
                                            <p:cond delay="1668"/>
                                          </p:stCondLst>
                                        </p:cTn>
                                        <p:tgtEl>
                                          <p:spTgt spid="54275">
                                            <p:txEl>
                                              <p:pRg st="6" end="6"/>
                                            </p:txEl>
                                          </p:spTgt>
                                        </p:tgtEl>
                                      </p:cBhvr>
                                      <p:to x="100000" y="100000"/>
                                    </p:animScale>
                                    <p:animScale>
                                      <p:cBhvr>
                                        <p:cTn id="49" dur="26">
                                          <p:stCondLst>
                                            <p:cond delay="1808"/>
                                          </p:stCondLst>
                                        </p:cTn>
                                        <p:tgtEl>
                                          <p:spTgt spid="54275">
                                            <p:txEl>
                                              <p:pRg st="6" end="6"/>
                                            </p:txEl>
                                          </p:spTgt>
                                        </p:tgtEl>
                                      </p:cBhvr>
                                      <p:to x="100000" y="95000"/>
                                    </p:animScale>
                                    <p:animScale>
                                      <p:cBhvr>
                                        <p:cTn id="50" dur="166" decel="50000">
                                          <p:stCondLst>
                                            <p:cond delay="1834"/>
                                          </p:stCondLst>
                                        </p:cTn>
                                        <p:tgtEl>
                                          <p:spTgt spid="5427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352800" y="203200"/>
            <a:ext cx="309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a:solidFill>
                  <a:schemeClr val="tx1"/>
                </a:solidFill>
                <a:latin typeface="Tahoma" pitchFamily="34" charset="0"/>
              </a:rPr>
              <a:t>What is Energy?</a:t>
            </a:r>
          </a:p>
        </p:txBody>
      </p:sp>
      <p:sp>
        <p:nvSpPr>
          <p:cNvPr id="4099" name="Text Box 3"/>
          <p:cNvSpPr txBox="1">
            <a:spLocks noChangeArrowheads="1"/>
          </p:cNvSpPr>
          <p:nvPr/>
        </p:nvSpPr>
        <p:spPr bwMode="auto">
          <a:xfrm>
            <a:off x="762000" y="1066800"/>
            <a:ext cx="7696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u="sng">
                <a:solidFill>
                  <a:schemeClr val="tx1"/>
                </a:solidFill>
                <a:latin typeface="Tahoma" pitchFamily="34" charset="0"/>
              </a:rPr>
              <a:t>ENERGY</a:t>
            </a:r>
            <a:r>
              <a:rPr lang="en-US" altLang="en-US" sz="2400">
                <a:solidFill>
                  <a:schemeClr val="tx1"/>
                </a:solidFill>
                <a:latin typeface="Tahoma" pitchFamily="34" charset="0"/>
              </a:rPr>
              <a:t> IS DEFINED as “the ability to do work, or cause change. ”</a:t>
            </a:r>
          </a:p>
          <a:p>
            <a:pPr eaLnBrk="1" hangingPunct="1">
              <a:spcBef>
                <a:spcPct val="0"/>
              </a:spcBef>
              <a:buClrTx/>
              <a:buSzTx/>
              <a:buFontTx/>
              <a:buNone/>
            </a:pPr>
            <a:endParaRPr lang="en-US" altLang="en-US" sz="2400">
              <a:solidFill>
                <a:schemeClr val="tx1"/>
              </a:solidFill>
              <a:latin typeface="Tahoma" pitchFamily="34" charset="0"/>
            </a:endParaRPr>
          </a:p>
          <a:p>
            <a:pPr eaLnBrk="1" hangingPunct="1">
              <a:spcBef>
                <a:spcPct val="0"/>
              </a:spcBef>
              <a:buClrTx/>
              <a:buSzTx/>
              <a:buFontTx/>
              <a:buNone/>
            </a:pPr>
            <a:r>
              <a:rPr lang="en-US" altLang="en-US" sz="2400">
                <a:solidFill>
                  <a:schemeClr val="tx1"/>
                </a:solidFill>
                <a:latin typeface="Tahoma" pitchFamily="34" charset="0"/>
              </a:rPr>
              <a:t>   </a:t>
            </a:r>
            <a:r>
              <a:rPr lang="en-US" altLang="en-US" sz="2000">
                <a:solidFill>
                  <a:schemeClr val="tx1"/>
                </a:solidFill>
                <a:latin typeface="Tahoma" pitchFamily="34" charset="0"/>
              </a:rPr>
              <a:t>Recall:  Work is done when a force moves an object through a distance……</a:t>
            </a:r>
          </a:p>
        </p:txBody>
      </p:sp>
      <p:sp>
        <p:nvSpPr>
          <p:cNvPr id="4100" name="Text Box 4"/>
          <p:cNvSpPr txBox="1">
            <a:spLocks noChangeArrowheads="1"/>
          </p:cNvSpPr>
          <p:nvPr/>
        </p:nvSpPr>
        <p:spPr bwMode="auto">
          <a:xfrm>
            <a:off x="152400" y="32766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There is a direct connection between work and energy;  energy is therefore measured in the same unit as work --&gt; </a:t>
            </a:r>
            <a:r>
              <a:rPr lang="en-US" altLang="en-US" sz="2400" u="sng">
                <a:solidFill>
                  <a:schemeClr val="tx1"/>
                </a:solidFill>
                <a:latin typeface="Tahoma" pitchFamily="34" charset="0"/>
              </a:rPr>
              <a:t>joule</a:t>
            </a:r>
            <a:r>
              <a:rPr lang="en-US" altLang="en-US" sz="2400">
                <a:solidFill>
                  <a:schemeClr val="tx1"/>
                </a:solidFill>
                <a:latin typeface="Tahoma" pitchFamily="34" charset="0"/>
              </a:rPr>
              <a:t> ( J ).  </a:t>
            </a:r>
          </a:p>
        </p:txBody>
      </p:sp>
      <p:sp>
        <p:nvSpPr>
          <p:cNvPr id="15365" name="Text Box 5"/>
          <p:cNvSpPr txBox="1">
            <a:spLocks noChangeArrowheads="1"/>
          </p:cNvSpPr>
          <p:nvPr/>
        </p:nvSpPr>
        <p:spPr bwMode="auto">
          <a:xfrm>
            <a:off x="457200" y="4495800"/>
            <a:ext cx="771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2400">
              <a:solidFill>
                <a:schemeClr val="tx1"/>
              </a:solidFill>
              <a:latin typeface="Tahoma" pitchFamily="34" charset="0"/>
            </a:endParaRPr>
          </a:p>
        </p:txBody>
      </p:sp>
      <p:sp>
        <p:nvSpPr>
          <p:cNvPr id="15366" name="Rectangle 8"/>
          <p:cNvSpPr>
            <a:spLocks noChangeArrowheads="1"/>
          </p:cNvSpPr>
          <p:nvPr/>
        </p:nvSpPr>
        <p:spPr bwMode="auto">
          <a:xfrm>
            <a:off x="1219200" y="5562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0"/>
              </a:spcBef>
              <a:buClrTx/>
              <a:buSzTx/>
              <a:buFontTx/>
              <a:buNone/>
            </a:pPr>
            <a:endParaRPr lang="en-US" altLang="en-US" sz="2400">
              <a:solidFill>
                <a:schemeClr val="tx1"/>
              </a:solidFill>
              <a:latin typeface="Tahoma" pitchFamily="34" charset="0"/>
            </a:endParaRPr>
          </a:p>
        </p:txBody>
      </p:sp>
      <p:sp>
        <p:nvSpPr>
          <p:cNvPr id="4105" name="Rectangle 9"/>
          <p:cNvSpPr>
            <a:spLocks noChangeArrowheads="1"/>
          </p:cNvSpPr>
          <p:nvPr/>
        </p:nvSpPr>
        <p:spPr bwMode="auto">
          <a:xfrm>
            <a:off x="381000" y="4800600"/>
            <a:ext cx="8153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0"/>
              </a:spcBef>
              <a:buClrTx/>
              <a:buSzTx/>
              <a:buFontTx/>
              <a:buNone/>
            </a:pPr>
            <a:r>
              <a:rPr lang="en-US" altLang="en-US" sz="2800">
                <a:solidFill>
                  <a:schemeClr val="tx1"/>
                </a:solidFill>
                <a:latin typeface="Tahoma" pitchFamily="34" charset="0"/>
              </a:rPr>
              <a:t>If work is done on an object, </a:t>
            </a:r>
          </a:p>
          <a:p>
            <a:pPr algn="ctr" eaLnBrk="1" hangingPunct="1">
              <a:spcBef>
                <a:spcPct val="0"/>
              </a:spcBef>
              <a:buClrTx/>
              <a:buSzTx/>
              <a:buFontTx/>
              <a:buNone/>
            </a:pPr>
            <a:r>
              <a:rPr lang="en-US" altLang="en-US" sz="2800">
                <a:solidFill>
                  <a:schemeClr val="tx1"/>
                </a:solidFill>
                <a:latin typeface="Tahoma" pitchFamily="34" charset="0"/>
              </a:rPr>
              <a:t>energy is given to the object. </a:t>
            </a:r>
            <a:br>
              <a:rPr lang="en-US" altLang="en-US" sz="2800">
                <a:solidFill>
                  <a:schemeClr val="tx1"/>
                </a:solidFill>
                <a:latin typeface="Tahoma" pitchFamily="34" charset="0"/>
              </a:rPr>
            </a:br>
            <a:endParaRPr lang="en-US" altLang="en-US" sz="2800">
              <a:solidFill>
                <a:schemeClr val="tx1"/>
              </a:solidFill>
              <a:latin typeface="Tahoma" pitchFamily="34" charset="0"/>
            </a:endParaRPr>
          </a:p>
        </p:txBody>
      </p:sp>
    </p:spTree>
    <p:extLst>
      <p:ext uri="{BB962C8B-B14F-4D97-AF65-F5344CB8AC3E}">
        <p14:creationId xmlns:p14="http://schemas.microsoft.com/office/powerpoint/2010/main" val="168630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20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09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20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2000" fill="hold"/>
                                        <p:tgtEl>
                                          <p:spTgt spid="4100"/>
                                        </p:tgtEl>
                                        <p:attrNameLst>
                                          <p:attrName>ppt_x</p:attrName>
                                        </p:attrNameLst>
                                      </p:cBhvr>
                                      <p:tavLst>
                                        <p:tav tm="0">
                                          <p:val>
                                            <p:strVal val="0-#ppt_w/2"/>
                                          </p:val>
                                        </p:tav>
                                        <p:tav tm="100000">
                                          <p:val>
                                            <p:strVal val="#ppt_x"/>
                                          </p:val>
                                        </p:tav>
                                      </p:tavLst>
                                    </p:anim>
                                    <p:anim calcmode="lin" valueType="num">
                                      <p:cBhvr additive="base">
                                        <p:cTn id="24" dur="2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allAtOnce"/>
      <p:bldP spid="4100" grpId="0"/>
      <p:bldP spid="41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Temperature VS Thermal Energy</a:t>
            </a:r>
          </a:p>
        </p:txBody>
      </p:sp>
      <p:sp>
        <p:nvSpPr>
          <p:cNvPr id="56323" name="Rectangle 3"/>
          <p:cNvSpPr>
            <a:spLocks noGrp="1" noChangeArrowheads="1"/>
          </p:cNvSpPr>
          <p:nvPr>
            <p:ph type="body" idx="1"/>
          </p:nvPr>
        </p:nvSpPr>
        <p:spPr/>
        <p:txBody>
          <a:bodyPr/>
          <a:lstStyle/>
          <a:p>
            <a:pPr eaLnBrk="1" hangingPunct="1"/>
            <a:r>
              <a:rPr lang="en-US" altLang="en-US" sz="2600"/>
              <a:t>You have two containers with water at 90</a:t>
            </a:r>
            <a:r>
              <a:rPr lang="en-US" altLang="en-US" sz="2600">
                <a:cs typeface="Times New Roman" pitchFamily="18" charset="0"/>
              </a:rPr>
              <a:t>ºC</a:t>
            </a:r>
          </a:p>
          <a:p>
            <a:pPr eaLnBrk="1" hangingPunct="1"/>
            <a:r>
              <a:rPr lang="en-US" altLang="en-US" sz="2600">
                <a:cs typeface="Times New Roman" pitchFamily="18" charset="0"/>
              </a:rPr>
              <a:t>One container has a mass of 10 g, and the second has a mass of 5 g. ( there’s more substance in one container than another!)</a:t>
            </a:r>
          </a:p>
          <a:p>
            <a:pPr eaLnBrk="1" hangingPunct="1"/>
            <a:r>
              <a:rPr lang="en-US" altLang="en-US" sz="2600">
                <a:cs typeface="Times New Roman" pitchFamily="18" charset="0"/>
              </a:rPr>
              <a:t>They are at the same temperature, but the </a:t>
            </a:r>
          </a:p>
          <a:p>
            <a:pPr eaLnBrk="1" hangingPunct="1">
              <a:buFont typeface="Wingdings" pitchFamily="2" charset="2"/>
              <a:buNone/>
            </a:pPr>
            <a:r>
              <a:rPr lang="en-US" altLang="en-US" sz="2600">
                <a:cs typeface="Times New Roman" pitchFamily="18" charset="0"/>
              </a:rPr>
              <a:t>    10 gram sample has more </a:t>
            </a:r>
            <a:r>
              <a:rPr lang="en-US" altLang="en-US" sz="2600" u="sng">
                <a:cs typeface="Times New Roman" pitchFamily="18" charset="0"/>
              </a:rPr>
              <a:t>thermal energy</a:t>
            </a:r>
          </a:p>
          <a:p>
            <a:pPr eaLnBrk="1" hangingPunct="1"/>
            <a:r>
              <a:rPr lang="en-US" altLang="en-US" sz="2600">
                <a:cs typeface="Times New Roman" pitchFamily="18" charset="0"/>
              </a:rPr>
              <a:t>TE </a:t>
            </a:r>
            <a:r>
              <a:rPr lang="en-US" altLang="en-US" sz="2600" u="sng">
                <a:cs typeface="Times New Roman" pitchFamily="18" charset="0"/>
              </a:rPr>
              <a:t>depends upon mass</a:t>
            </a:r>
            <a:r>
              <a:rPr lang="en-US" altLang="en-US" sz="2600">
                <a:cs typeface="Times New Roman" pitchFamily="18" charset="0"/>
              </a:rPr>
              <a:t>, but temperature does not.</a:t>
            </a:r>
          </a:p>
        </p:txBody>
      </p:sp>
    </p:spTree>
    <p:extLst>
      <p:ext uri="{BB962C8B-B14F-4D97-AF65-F5344CB8AC3E}">
        <p14:creationId xmlns:p14="http://schemas.microsoft.com/office/powerpoint/2010/main" val="205093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diamond(in)">
                                      <p:cBhvr>
                                        <p:cTn id="7" dur="2000"/>
                                        <p:tgtEl>
                                          <p:spTgt spid="5632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diamond(in)">
                                      <p:cBhvr>
                                        <p:cTn id="10" dur="2000"/>
                                        <p:tgtEl>
                                          <p:spTgt spid="5632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anim calcmode="lin" valueType="num">
                                      <p:cBhvr additive="base">
                                        <p:cTn id="1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82663" y="381000"/>
            <a:ext cx="7239000" cy="670560"/>
          </a:xfrm>
        </p:spPr>
        <p:txBody>
          <a:bodyPr>
            <a:normAutofit fontScale="90000"/>
          </a:bodyPr>
          <a:lstStyle/>
          <a:p>
            <a:r>
              <a:rPr lang="en-US" altLang="en-US" dirty="0"/>
              <a:t>A Question to Consider…</a:t>
            </a:r>
          </a:p>
        </p:txBody>
      </p:sp>
      <p:sp>
        <p:nvSpPr>
          <p:cNvPr id="16387" name="Content Placeholder 2"/>
          <p:cNvSpPr>
            <a:spLocks noGrp="1"/>
          </p:cNvSpPr>
          <p:nvPr>
            <p:ph idx="1"/>
          </p:nvPr>
        </p:nvSpPr>
        <p:spPr>
          <a:xfrm>
            <a:off x="1143000" y="782003"/>
            <a:ext cx="7239000" cy="5242560"/>
          </a:xfrm>
        </p:spPr>
        <p:txBody>
          <a:bodyPr/>
          <a:lstStyle/>
          <a:p>
            <a:endParaRPr lang="en-US" altLang="en-US" dirty="0"/>
          </a:p>
          <a:p>
            <a:r>
              <a:rPr lang="en-US" altLang="en-US" dirty="0"/>
              <a:t>The water in both of the beakers below is at a temperature of 30 degrees Celsius.  Which has more thermal energy?  Explain your answer.</a:t>
            </a:r>
          </a:p>
        </p:txBody>
      </p:sp>
      <p:sp>
        <p:nvSpPr>
          <p:cNvPr id="4" name="Flowchart: Magnetic Disk 3"/>
          <p:cNvSpPr/>
          <p:nvPr/>
        </p:nvSpPr>
        <p:spPr>
          <a:xfrm>
            <a:off x="2133600" y="3597275"/>
            <a:ext cx="1905000" cy="2667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lowchart: Magnetic Disk 4"/>
          <p:cNvSpPr/>
          <p:nvPr/>
        </p:nvSpPr>
        <p:spPr>
          <a:xfrm>
            <a:off x="4602163" y="3581400"/>
            <a:ext cx="1905000" cy="2667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2133600" y="541020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2163" y="4930775"/>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9"/>
          <p:cNvSpPr txBox="1">
            <a:spLocks noChangeArrowheads="1"/>
          </p:cNvSpPr>
          <p:nvPr/>
        </p:nvSpPr>
        <p:spPr bwMode="auto">
          <a:xfrm>
            <a:off x="2552700" y="5562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latin typeface="Times New Roman" pitchFamily="18" charset="0"/>
              </a:rPr>
              <a:t>50 mL</a:t>
            </a:r>
          </a:p>
        </p:txBody>
      </p:sp>
      <p:sp>
        <p:nvSpPr>
          <p:cNvPr id="16393" name="TextBox 10"/>
          <p:cNvSpPr txBox="1">
            <a:spLocks noChangeArrowheads="1"/>
          </p:cNvSpPr>
          <p:nvPr/>
        </p:nvSpPr>
        <p:spPr bwMode="auto">
          <a:xfrm>
            <a:off x="5021263" y="5180013"/>
            <a:ext cx="1303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dirty="0">
                <a:latin typeface="Times New Roman" pitchFamily="18" charset="0"/>
              </a:rPr>
              <a:t>100 mL</a:t>
            </a:r>
          </a:p>
        </p:txBody>
      </p:sp>
      <p:sp>
        <p:nvSpPr>
          <p:cNvPr id="16394" name="TextBox 11"/>
          <p:cNvSpPr txBox="1">
            <a:spLocks noChangeArrowheads="1"/>
          </p:cNvSpPr>
          <p:nvPr/>
        </p:nvSpPr>
        <p:spPr bwMode="auto">
          <a:xfrm>
            <a:off x="5326063" y="37338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latin typeface="Times New Roman" pitchFamily="18" charset="0"/>
              </a:rPr>
              <a:t>B</a:t>
            </a:r>
          </a:p>
        </p:txBody>
      </p:sp>
      <p:sp>
        <p:nvSpPr>
          <p:cNvPr id="16395" name="TextBox 12"/>
          <p:cNvSpPr txBox="1">
            <a:spLocks noChangeArrowheads="1"/>
          </p:cNvSpPr>
          <p:nvPr/>
        </p:nvSpPr>
        <p:spPr bwMode="auto">
          <a:xfrm>
            <a:off x="2971800" y="3886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dirty="0">
                <a:latin typeface="Times New Roman" pitchFamily="18" charset="0"/>
              </a:rPr>
              <a:t>A</a:t>
            </a:r>
          </a:p>
        </p:txBody>
      </p:sp>
    </p:spTree>
    <p:extLst>
      <p:ext uri="{BB962C8B-B14F-4D97-AF65-F5344CB8AC3E}">
        <p14:creationId xmlns:p14="http://schemas.microsoft.com/office/powerpoint/2010/main" val="46977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3810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600">
              <a:solidFill>
                <a:srgbClr val="000000"/>
              </a:solidFill>
              <a:latin typeface="Arial Rounded MT Bold" pitchFamily="34" charset="0"/>
            </a:endParaRPr>
          </a:p>
        </p:txBody>
      </p:sp>
      <p:sp>
        <p:nvSpPr>
          <p:cNvPr id="5123" name="Text Box 3"/>
          <p:cNvSpPr txBox="1">
            <a:spLocks noChangeArrowheads="1"/>
          </p:cNvSpPr>
          <p:nvPr/>
        </p:nvSpPr>
        <p:spPr bwMode="auto">
          <a:xfrm>
            <a:off x="228600" y="304800"/>
            <a:ext cx="4343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dirty="0">
                <a:solidFill>
                  <a:srgbClr val="FF0000"/>
                </a:solidFill>
                <a:latin typeface="Arial Rounded MT Bold" pitchFamily="34" charset="0"/>
              </a:rPr>
              <a:t>Heat</a:t>
            </a:r>
          </a:p>
          <a:p>
            <a:pPr fontAlgn="base">
              <a:spcBef>
                <a:spcPct val="50000"/>
              </a:spcBef>
              <a:spcAft>
                <a:spcPct val="0"/>
              </a:spcAft>
            </a:pPr>
            <a:r>
              <a:rPr lang="en-US" altLang="en-US" sz="3600" dirty="0">
                <a:solidFill>
                  <a:srgbClr val="000000"/>
                </a:solidFill>
                <a:latin typeface="Arial Rounded MT Bold" pitchFamily="34" charset="0"/>
              </a:rPr>
              <a:t>     a.  The </a:t>
            </a:r>
            <a:r>
              <a:rPr lang="en-US" altLang="en-US" sz="3600" dirty="0">
                <a:solidFill>
                  <a:srgbClr val="000000"/>
                </a:solidFill>
                <a:latin typeface="Script MT Bold" pitchFamily="66" charset="0"/>
              </a:rPr>
              <a:t>flow</a:t>
            </a:r>
            <a:r>
              <a:rPr lang="en-US" altLang="en-US" sz="3600" dirty="0">
                <a:solidFill>
                  <a:srgbClr val="000000"/>
                </a:solidFill>
                <a:latin typeface="Arial Rounded MT Bold" pitchFamily="34" charset="0"/>
              </a:rPr>
              <a:t> of thermal energy from one object to another.</a:t>
            </a:r>
          </a:p>
        </p:txBody>
      </p:sp>
      <p:pic>
        <p:nvPicPr>
          <p:cNvPr id="5124" name="Picture 4" descr="C:\All My Files\Physical Science Honors\book_images\heat trans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529013" cy="4103688"/>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228600" y="3657600"/>
            <a:ext cx="4343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a:solidFill>
                  <a:srgbClr val="000000"/>
                </a:solidFill>
                <a:latin typeface="Arial Rounded MT Bold" pitchFamily="34" charset="0"/>
              </a:rPr>
              <a:t>     b.  Heat </a:t>
            </a:r>
            <a:r>
              <a:rPr lang="en-US" altLang="en-US" sz="3600" b="1" i="1">
                <a:solidFill>
                  <a:srgbClr val="000000"/>
                </a:solidFill>
                <a:latin typeface="Arial Rounded MT Bold" pitchFamily="34" charset="0"/>
              </a:rPr>
              <a:t>always</a:t>
            </a:r>
            <a:r>
              <a:rPr lang="en-US" altLang="en-US" sz="3600">
                <a:solidFill>
                  <a:srgbClr val="000000"/>
                </a:solidFill>
                <a:latin typeface="Arial Rounded MT Bold" pitchFamily="34" charset="0"/>
              </a:rPr>
              <a:t> flows from </a:t>
            </a:r>
            <a:r>
              <a:rPr lang="en-US" altLang="en-US" sz="3600">
                <a:solidFill>
                  <a:srgbClr val="FF0000"/>
                </a:solidFill>
                <a:latin typeface="Arial Rounded MT Bold" pitchFamily="34" charset="0"/>
              </a:rPr>
              <a:t>warmer</a:t>
            </a:r>
            <a:r>
              <a:rPr lang="en-US" altLang="en-US" sz="3600">
                <a:solidFill>
                  <a:srgbClr val="000000"/>
                </a:solidFill>
                <a:latin typeface="Arial Rounded MT Bold" pitchFamily="34" charset="0"/>
              </a:rPr>
              <a:t> to </a:t>
            </a:r>
            <a:r>
              <a:rPr lang="en-US" altLang="en-US" sz="3600">
                <a:solidFill>
                  <a:srgbClr val="3333CC"/>
                </a:solidFill>
                <a:latin typeface="Arial Rounded MT Bold" pitchFamily="34" charset="0"/>
              </a:rPr>
              <a:t>cooler</a:t>
            </a:r>
            <a:r>
              <a:rPr lang="en-US" altLang="en-US" sz="3600">
                <a:solidFill>
                  <a:srgbClr val="000000"/>
                </a:solidFill>
                <a:latin typeface="Arial Rounded MT Bold" pitchFamily="34" charset="0"/>
              </a:rPr>
              <a:t> objects.</a:t>
            </a:r>
          </a:p>
          <a:p>
            <a:pPr fontAlgn="base">
              <a:spcBef>
                <a:spcPct val="50000"/>
              </a:spcBef>
              <a:spcAft>
                <a:spcPct val="0"/>
              </a:spcAft>
            </a:pPr>
            <a:endParaRPr lang="en-US" altLang="en-US" sz="3600">
              <a:solidFill>
                <a:srgbClr val="000000"/>
              </a:solidFill>
              <a:latin typeface="Arial Rounded MT Bold" pitchFamily="34" charset="0"/>
            </a:endParaRPr>
          </a:p>
        </p:txBody>
      </p:sp>
      <p:sp>
        <p:nvSpPr>
          <p:cNvPr id="5126" name="Text Box 6"/>
          <p:cNvSpPr txBox="1">
            <a:spLocks noChangeArrowheads="1"/>
          </p:cNvSpPr>
          <p:nvPr/>
        </p:nvSpPr>
        <p:spPr bwMode="auto">
          <a:xfrm>
            <a:off x="5334000" y="5257800"/>
            <a:ext cx="3276600" cy="138588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Comic Sans MS" pitchFamily="66" charset="0"/>
              </a:rPr>
              <a:t>Ice gets warmer while hand gets cooler</a:t>
            </a:r>
          </a:p>
        </p:txBody>
      </p:sp>
      <p:sp>
        <p:nvSpPr>
          <p:cNvPr id="5127" name="Text Box 7"/>
          <p:cNvSpPr txBox="1">
            <a:spLocks noChangeArrowheads="1"/>
          </p:cNvSpPr>
          <p:nvPr/>
        </p:nvSpPr>
        <p:spPr bwMode="auto">
          <a:xfrm>
            <a:off x="4648200" y="228600"/>
            <a:ext cx="4267200" cy="9588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Comic Sans MS" pitchFamily="66" charset="0"/>
              </a:rPr>
              <a:t>Cup gets cooler while hand gets warmer</a:t>
            </a:r>
          </a:p>
        </p:txBody>
      </p:sp>
    </p:spTree>
    <p:extLst>
      <p:ext uri="{BB962C8B-B14F-4D97-AF65-F5344CB8AC3E}">
        <p14:creationId xmlns:p14="http://schemas.microsoft.com/office/powerpoint/2010/main" val="984369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3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3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1+#ppt_w/2"/>
                                          </p:val>
                                        </p:tav>
                                        <p:tav tm="100000">
                                          <p:val>
                                            <p:strVal val="#ppt_x"/>
                                          </p:val>
                                        </p:tav>
                                      </p:tavLst>
                                    </p:anim>
                                    <p:anim calcmode="lin" valueType="num">
                                      <p:cBhvr additive="base">
                                        <p:cTn id="1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0"/>
                                  </p:iterate>
                                  <p:childTnLst>
                                    <p:set>
                                      <p:cBhvr>
                                        <p:cTn id="22" dur="1" fill="hold">
                                          <p:stCondLst>
                                            <p:cond delay="0"/>
                                          </p:stCondLst>
                                        </p:cTn>
                                        <p:tgtEl>
                                          <p:spTgt spid="5125">
                                            <p:txEl>
                                              <p:pRg st="0" end="0"/>
                                            </p:txEl>
                                          </p:spTgt>
                                        </p:tgtEl>
                                        <p:attrNameLst>
                                          <p:attrName>style.visibility</p:attrName>
                                        </p:attrNameLst>
                                      </p:cBhvr>
                                      <p:to>
                                        <p:strVal val="visible"/>
                                      </p:to>
                                    </p:set>
                                    <p:animEffect transition="in" filter="wipe(left)">
                                      <p:cBhvr>
                                        <p:cTn id="23" dur="300"/>
                                        <p:tgtEl>
                                          <p:spTgt spid="512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12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5" grpId="0" build="p" autoUpdateAnimBg="0"/>
      <p:bldP spid="5126" grpId="0" animBg="1" autoUpdateAnimBg="0"/>
      <p:bldP spid="512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3 Types of Heat Transfer</a:t>
            </a:r>
          </a:p>
        </p:txBody>
      </p:sp>
      <p:sp>
        <p:nvSpPr>
          <p:cNvPr id="6" name="Content Placeholder 5"/>
          <p:cNvSpPr>
            <a:spLocks noGrp="1"/>
          </p:cNvSpPr>
          <p:nvPr>
            <p:ph idx="1"/>
          </p:nvPr>
        </p:nvSpPr>
        <p:spPr/>
        <p:txBody>
          <a:bodyPr/>
          <a:lstStyle/>
          <a:p>
            <a:pPr algn="ctr"/>
            <a:endParaRPr lang="en-US" sz="5400" dirty="0"/>
          </a:p>
          <a:p>
            <a:pPr algn="ctr"/>
            <a:r>
              <a:rPr lang="en-US" sz="5400" dirty="0"/>
              <a:t>Conduction</a:t>
            </a:r>
          </a:p>
          <a:p>
            <a:pPr algn="ctr"/>
            <a:r>
              <a:rPr lang="en-US" sz="5400" dirty="0"/>
              <a:t>Convection</a:t>
            </a:r>
          </a:p>
          <a:p>
            <a:pPr algn="ctr"/>
            <a:r>
              <a:rPr lang="en-US" sz="5400" dirty="0"/>
              <a:t>Radiation</a:t>
            </a:r>
          </a:p>
        </p:txBody>
      </p:sp>
    </p:spTree>
    <p:extLst>
      <p:ext uri="{BB962C8B-B14F-4D97-AF65-F5344CB8AC3E}">
        <p14:creationId xmlns:p14="http://schemas.microsoft.com/office/powerpoint/2010/main" val="26946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ctr" eaLnBrk="1" hangingPunct="1"/>
            <a:r>
              <a:rPr lang="en-US" altLang="en-US" sz="7200" b="1">
                <a:latin typeface="Harrington" pitchFamily="82" charset="0"/>
              </a:rPr>
              <a:t>Conduction</a:t>
            </a:r>
          </a:p>
        </p:txBody>
      </p:sp>
      <p:sp>
        <p:nvSpPr>
          <p:cNvPr id="15363" name="Content Placeholder 2"/>
          <p:cNvSpPr>
            <a:spLocks noGrp="1"/>
          </p:cNvSpPr>
          <p:nvPr>
            <p:ph idx="1"/>
          </p:nvPr>
        </p:nvSpPr>
        <p:spPr/>
        <p:txBody>
          <a:bodyPr/>
          <a:lstStyle/>
          <a:p>
            <a:pPr eaLnBrk="1" hangingPunct="1">
              <a:buFont typeface="Wingdings 2" pitchFamily="18" charset="2"/>
              <a:buNone/>
            </a:pPr>
            <a:r>
              <a:rPr lang="en-US" altLang="en-US"/>
              <a:t>   </a:t>
            </a:r>
            <a:r>
              <a:rPr lang="en-US" altLang="en-US" sz="2800"/>
              <a:t>Conduction heat transfer is the flowing of heat energy from a high-temperature object to a lower-temperature object.</a:t>
            </a:r>
          </a:p>
          <a:p>
            <a:pPr eaLnBrk="1" hangingPunct="1">
              <a:buFont typeface="Wingdings 2" pitchFamily="18" charset="2"/>
              <a:buNone/>
            </a:pPr>
            <a:endParaRPr lang="en-US" altLang="en-US"/>
          </a:p>
          <a:p>
            <a:pPr eaLnBrk="1" hangingPunct="1">
              <a:buFont typeface="Wingdings 2" pitchFamily="18" charset="2"/>
              <a:buNone/>
            </a:pPr>
            <a:br>
              <a:rPr lang="en-US" altLang="en-US"/>
            </a:br>
            <a:br>
              <a:rPr lang="en-US" altLang="en-US"/>
            </a:br>
            <a:endParaRPr lang="en-US" altLang="en-US"/>
          </a:p>
          <a:p>
            <a:pPr eaLnBrk="1" hangingPunct="1"/>
            <a:endParaRPr lang="en-US" altLang="en-US"/>
          </a:p>
        </p:txBody>
      </p:sp>
      <p:pic>
        <p:nvPicPr>
          <p:cNvPr id="15364" name="Picture 3" descr="cooking conduction.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43434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42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0"/>
            <a:ext cx="7772400" cy="990600"/>
          </a:xfrm>
          <a:solidFill>
            <a:srgbClr val="0000FF"/>
          </a:solidFill>
          <a:ln>
            <a:solidFill>
              <a:srgbClr val="000066"/>
            </a:solidFill>
            <a:miter lim="800000"/>
            <a:headEnd/>
            <a:tailEnd/>
          </a:ln>
        </p:spPr>
        <p:txBody>
          <a:bodyPr/>
          <a:lstStyle/>
          <a:p>
            <a:pPr eaLnBrk="1" fontAlgn="auto" hangingPunct="1">
              <a:spcAft>
                <a:spcPts val="0"/>
              </a:spcAft>
              <a:defRPr/>
            </a:pPr>
            <a:r>
              <a:rPr lang="en-GB" sz="2800">
                <a:solidFill>
                  <a:schemeClr val="bg1"/>
                </a:solidFill>
              </a:rPr>
              <a:t>Why does metal feel colder than wood, if they are both at the same temperature?</a:t>
            </a:r>
          </a:p>
        </p:txBody>
      </p:sp>
      <p:sp>
        <p:nvSpPr>
          <p:cNvPr id="2052" name="Text Box 3"/>
          <p:cNvSpPr txBox="1">
            <a:spLocks noChangeArrowheads="1"/>
          </p:cNvSpPr>
          <p:nvPr/>
        </p:nvSpPr>
        <p:spPr bwMode="auto">
          <a:xfrm>
            <a:off x="533400" y="1371600"/>
            <a:ext cx="723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50000"/>
              </a:spcBef>
              <a:spcAft>
                <a:spcPct val="0"/>
              </a:spcAft>
            </a:pPr>
            <a:r>
              <a:rPr lang="en-GB" altLang="en-US">
                <a:solidFill>
                  <a:prstClr val="black"/>
                </a:solidFill>
                <a:latin typeface="Arial" charset="0"/>
              </a:rPr>
              <a:t>Metal is a conductor, wood is an insulator. Metal conducts the heat away from your hands. Wood does not conduct the heat away from your hands as well as the metal, so the wood feels warmer than the metal.</a:t>
            </a:r>
          </a:p>
        </p:txBody>
      </p:sp>
      <p:graphicFrame>
        <p:nvGraphicFramePr>
          <p:cNvPr id="2050" name="Object 4"/>
          <p:cNvGraphicFramePr>
            <a:graphicFrameLocks noChangeAspect="1"/>
          </p:cNvGraphicFramePr>
          <p:nvPr/>
        </p:nvGraphicFramePr>
        <p:xfrm>
          <a:off x="609600" y="3810000"/>
          <a:ext cx="4076700" cy="1876425"/>
        </p:xfrm>
        <a:graphic>
          <a:graphicData uri="http://schemas.openxmlformats.org/presentationml/2006/ole">
            <mc:AlternateContent xmlns:mc="http://schemas.openxmlformats.org/markup-compatibility/2006">
              <mc:Choice xmlns:v="urn:schemas-microsoft-com:vml" Requires="v">
                <p:oleObj spid="_x0000_s1027" name="Clip" r:id="rId3" imgW="4076640" imgH="1876320" progId="">
                  <p:embed/>
                </p:oleObj>
              </mc:Choice>
              <mc:Fallback>
                <p:oleObj name="Clip" r:id="rId3" imgW="4076640" imgH="187632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407670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5"/>
          <p:cNvSpPr>
            <a:spLocks noChangeArrowheads="1"/>
          </p:cNvSpPr>
          <p:nvPr/>
        </p:nvSpPr>
        <p:spPr bwMode="auto">
          <a:xfrm>
            <a:off x="3581400" y="4191000"/>
            <a:ext cx="3581400" cy="609600"/>
          </a:xfrm>
          <a:prstGeom prst="rect">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endParaRPr lang="en-US" altLang="en-US">
              <a:solidFill>
                <a:prstClr val="black"/>
              </a:solidFill>
            </a:endParaRPr>
          </a:p>
        </p:txBody>
      </p:sp>
      <p:sp>
        <p:nvSpPr>
          <p:cNvPr id="2054" name="Rectangle 6" descr="Papyrus"/>
          <p:cNvSpPr>
            <a:spLocks noChangeArrowheads="1"/>
          </p:cNvSpPr>
          <p:nvPr/>
        </p:nvSpPr>
        <p:spPr bwMode="auto">
          <a:xfrm>
            <a:off x="1828800" y="4648200"/>
            <a:ext cx="3581400" cy="76200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endParaRPr lang="en-US" altLang="en-US">
              <a:solidFill>
                <a:prstClr val="black"/>
              </a:solidFill>
            </a:endParaRPr>
          </a:p>
        </p:txBody>
      </p:sp>
    </p:spTree>
    <p:extLst>
      <p:ext uri="{BB962C8B-B14F-4D97-AF65-F5344CB8AC3E}">
        <p14:creationId xmlns:p14="http://schemas.microsoft.com/office/powerpoint/2010/main" val="135374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altLang="en-US" sz="6600"/>
              <a:t>Convection</a:t>
            </a:r>
          </a:p>
        </p:txBody>
      </p:sp>
      <p:pic>
        <p:nvPicPr>
          <p:cNvPr id="18435" name="Content Placeholder 3" descr="convec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2209800"/>
            <a:ext cx="5653087" cy="4395787"/>
          </a:xfrm>
        </p:spPr>
      </p:pic>
      <p:sp>
        <p:nvSpPr>
          <p:cNvPr id="2" name="TextBox 1"/>
          <p:cNvSpPr txBox="1"/>
          <p:nvPr/>
        </p:nvSpPr>
        <p:spPr>
          <a:xfrm>
            <a:off x="20216" y="1524000"/>
            <a:ext cx="3329473" cy="1754326"/>
          </a:xfrm>
          <a:prstGeom prst="rect">
            <a:avLst/>
          </a:prstGeom>
          <a:noFill/>
        </p:spPr>
        <p:txBody>
          <a:bodyPr wrap="square" rtlCol="0">
            <a:spAutoFit/>
          </a:bodyPr>
          <a:lstStyle/>
          <a:p>
            <a:r>
              <a:rPr lang="en-US" dirty="0"/>
              <a:t>Movement caused within a fluid by the tendency of hotter and therefore less dense material to rise, and colder, denser material to sink under the influence of gravity</a:t>
            </a:r>
          </a:p>
        </p:txBody>
      </p:sp>
      <p:sp>
        <p:nvSpPr>
          <p:cNvPr id="3" name="TextBox 2"/>
          <p:cNvSpPr txBox="1"/>
          <p:nvPr/>
        </p:nvSpPr>
        <p:spPr>
          <a:xfrm>
            <a:off x="228600" y="3581400"/>
            <a:ext cx="2590800" cy="1200329"/>
          </a:xfrm>
          <a:prstGeom prst="rect">
            <a:avLst/>
          </a:prstGeom>
          <a:noFill/>
        </p:spPr>
        <p:txBody>
          <a:bodyPr wrap="square" rtlCol="0">
            <a:spAutoFit/>
          </a:bodyPr>
          <a:lstStyle/>
          <a:p>
            <a:r>
              <a:rPr lang="en-US" dirty="0"/>
              <a:t>Motion in a gas (and air) or liquid in which the warmer portions rise and colder portions sink </a:t>
            </a:r>
          </a:p>
        </p:txBody>
      </p:sp>
    </p:spTree>
    <p:extLst>
      <p:ext uri="{BB962C8B-B14F-4D97-AF65-F5344CB8AC3E}">
        <p14:creationId xmlns:p14="http://schemas.microsoft.com/office/powerpoint/2010/main" val="4100031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3886200" cy="547688"/>
          </a:xfrm>
          <a:solidFill>
            <a:srgbClr val="0000FF"/>
          </a:solidFill>
          <a:ln>
            <a:solidFill>
              <a:srgbClr val="000066"/>
            </a:solidFill>
            <a:miter lim="800000"/>
            <a:headEnd/>
            <a:tailEnd/>
          </a:ln>
        </p:spPr>
        <p:txBody>
          <a:bodyPr/>
          <a:lstStyle/>
          <a:p>
            <a:pPr eaLnBrk="1" fontAlgn="auto" hangingPunct="1">
              <a:spcAft>
                <a:spcPts val="0"/>
              </a:spcAft>
              <a:defRPr/>
            </a:pPr>
            <a:r>
              <a:rPr lang="en-US" sz="2800">
                <a:solidFill>
                  <a:schemeClr val="bg1"/>
                </a:solidFill>
              </a:rPr>
              <a:t>Water movement</a:t>
            </a:r>
          </a:p>
        </p:txBody>
      </p:sp>
      <p:sp>
        <p:nvSpPr>
          <p:cNvPr id="3076" name="Text Box 3"/>
          <p:cNvSpPr txBox="1">
            <a:spLocks noChangeArrowheads="1"/>
          </p:cNvSpPr>
          <p:nvPr/>
        </p:nvSpPr>
        <p:spPr bwMode="auto">
          <a:xfrm>
            <a:off x="7315200" y="2438400"/>
            <a:ext cx="1676400" cy="841375"/>
          </a:xfrm>
          <a:prstGeom prst="rect">
            <a:avLst/>
          </a:prstGeom>
          <a:solidFill>
            <a:srgbClr val="660066"/>
          </a:solidFill>
          <a:ln w="19050">
            <a:solidFill>
              <a:srgbClr val="000066"/>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50000"/>
              </a:spcBef>
              <a:spcAft>
                <a:spcPct val="0"/>
              </a:spcAft>
            </a:pPr>
            <a:r>
              <a:rPr lang="en-US" altLang="en-US">
                <a:solidFill>
                  <a:prstClr val="white"/>
                </a:solidFill>
                <a:latin typeface="Arial" charset="0"/>
              </a:rPr>
              <a:t>Hot water rises</a:t>
            </a:r>
          </a:p>
        </p:txBody>
      </p:sp>
      <p:sp>
        <p:nvSpPr>
          <p:cNvPr id="3077" name="Text Box 4"/>
          <p:cNvSpPr txBox="1">
            <a:spLocks noChangeArrowheads="1"/>
          </p:cNvSpPr>
          <p:nvPr/>
        </p:nvSpPr>
        <p:spPr bwMode="auto">
          <a:xfrm>
            <a:off x="152400" y="2514600"/>
            <a:ext cx="1752600" cy="831850"/>
          </a:xfrm>
          <a:prstGeom prst="rect">
            <a:avLst/>
          </a:prstGeom>
          <a:solidFill>
            <a:srgbClr val="660066"/>
          </a:solidFill>
          <a:ln w="9525">
            <a:solidFill>
              <a:srgbClr val="000066"/>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50000"/>
              </a:spcBef>
              <a:spcAft>
                <a:spcPct val="0"/>
              </a:spcAft>
            </a:pPr>
            <a:r>
              <a:rPr lang="en-US" altLang="en-US">
                <a:solidFill>
                  <a:prstClr val="white"/>
                </a:solidFill>
                <a:latin typeface="Arial" charset="0"/>
              </a:rPr>
              <a:t>Cooler water sinks</a:t>
            </a:r>
          </a:p>
        </p:txBody>
      </p:sp>
      <p:sp>
        <p:nvSpPr>
          <p:cNvPr id="3078" name="Text Box 5"/>
          <p:cNvSpPr txBox="1">
            <a:spLocks noChangeArrowheads="1"/>
          </p:cNvSpPr>
          <p:nvPr/>
        </p:nvSpPr>
        <p:spPr bwMode="auto">
          <a:xfrm>
            <a:off x="5181600" y="914400"/>
            <a:ext cx="1897063" cy="831850"/>
          </a:xfrm>
          <a:prstGeom prst="rect">
            <a:avLst/>
          </a:prstGeom>
          <a:solidFill>
            <a:srgbClr val="660066"/>
          </a:solidFill>
          <a:ln w="9525">
            <a:solidFill>
              <a:srgbClr val="000066"/>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50000"/>
              </a:spcBef>
              <a:spcAft>
                <a:spcPct val="0"/>
              </a:spcAft>
            </a:pPr>
            <a:r>
              <a:rPr lang="en-US" altLang="en-US">
                <a:solidFill>
                  <a:prstClr val="white"/>
                </a:solidFill>
                <a:latin typeface="Arial" charset="0"/>
              </a:rPr>
              <a:t>Convection current </a:t>
            </a:r>
          </a:p>
        </p:txBody>
      </p:sp>
      <p:sp>
        <p:nvSpPr>
          <p:cNvPr id="3079" name="Rectangle 6"/>
          <p:cNvSpPr>
            <a:spLocks noChangeArrowheads="1"/>
          </p:cNvSpPr>
          <p:nvPr/>
        </p:nvSpPr>
        <p:spPr bwMode="auto">
          <a:xfrm>
            <a:off x="2133600" y="914400"/>
            <a:ext cx="1828800" cy="831850"/>
          </a:xfrm>
          <a:prstGeom prst="rect">
            <a:avLst/>
          </a:prstGeom>
          <a:solidFill>
            <a:srgbClr val="660066"/>
          </a:solidFill>
          <a:ln w="9525">
            <a:solidFill>
              <a:srgbClr val="000066"/>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50000"/>
              </a:spcBef>
              <a:spcAft>
                <a:spcPct val="0"/>
              </a:spcAft>
            </a:pPr>
            <a:r>
              <a:rPr lang="en-US" altLang="en-US">
                <a:solidFill>
                  <a:prstClr val="white"/>
                </a:solidFill>
                <a:latin typeface="Arial" charset="0"/>
              </a:rPr>
              <a:t>Cools at the surface</a:t>
            </a:r>
          </a:p>
        </p:txBody>
      </p:sp>
      <p:pic>
        <p:nvPicPr>
          <p:cNvPr id="3080" name="Picture 8" descr="flash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1" name="ShockwaveFlash1" r:id="rId2" imgW="5029200" imgH="4419720"/>
        </mc:Choice>
        <mc:Fallback>
          <p:control name="ShockwaveFlash1" r:id="rId2" imgW="5029200" imgH="4419720">
            <p:pic>
              <p:nvPicPr>
                <p:cNvPr id="2" name="ShockwaveFlash1"/>
                <p:cNvPicPr preferRelativeResize="0">
                  <a:picLocks noChangeArrowheads="1" noChangeShapeType="1"/>
                </p:cNvPicPr>
                <p:nvPr/>
              </p:nvPicPr>
              <p:blipFill>
                <a:blip r:embed="rId5"/>
                <a:srcRect/>
                <a:stretch>
                  <a:fillRect/>
                </a:stretch>
              </p:blipFill>
              <p:spPr bwMode="auto">
                <a:xfrm>
                  <a:off x="2133600" y="2057400"/>
                  <a:ext cx="5029200" cy="441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09737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algn="ctr" eaLnBrk="1" fontAlgn="auto" hangingPunct="1">
              <a:spcAft>
                <a:spcPts val="0"/>
              </a:spcAft>
              <a:defRPr/>
            </a:pPr>
            <a:r>
              <a:rPr lang="en-US" sz="6600" b="1" dirty="0">
                <a:latin typeface="Harrington" pitchFamily="82" charset="0"/>
              </a:rPr>
              <a:t>Radiation</a:t>
            </a:r>
          </a:p>
        </p:txBody>
      </p:sp>
      <p:pic>
        <p:nvPicPr>
          <p:cNvPr id="21507" name="Picture 2" descr="radi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54263"/>
            <a:ext cx="44196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9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0" y="0"/>
            <a:ext cx="5486400" cy="533400"/>
          </a:xfrm>
          <a:solidFill>
            <a:srgbClr val="0000FF"/>
          </a:solidFill>
          <a:ln>
            <a:solidFill>
              <a:srgbClr val="000066"/>
            </a:solidFill>
            <a:miter lim="800000"/>
            <a:headEnd/>
            <a:tailEnd/>
          </a:ln>
        </p:spPr>
        <p:txBody>
          <a:bodyPr/>
          <a:lstStyle/>
          <a:p>
            <a:pPr eaLnBrk="1" fontAlgn="auto" hangingPunct="1">
              <a:spcAft>
                <a:spcPts val="0"/>
              </a:spcAft>
              <a:defRPr/>
            </a:pPr>
            <a:r>
              <a:rPr lang="en-GB" sz="2800">
                <a:solidFill>
                  <a:schemeClr val="bg1"/>
                </a:solidFill>
              </a:rPr>
              <a:t>The third method of heat transfer</a:t>
            </a:r>
          </a:p>
        </p:txBody>
      </p:sp>
      <p:sp>
        <p:nvSpPr>
          <p:cNvPr id="4100" name="Text Box 3"/>
          <p:cNvSpPr txBox="1">
            <a:spLocks noChangeArrowheads="1"/>
          </p:cNvSpPr>
          <p:nvPr/>
        </p:nvSpPr>
        <p:spPr bwMode="auto">
          <a:xfrm>
            <a:off x="304800" y="838200"/>
            <a:ext cx="4191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50000"/>
              </a:spcBef>
              <a:spcAft>
                <a:spcPct val="0"/>
              </a:spcAft>
            </a:pPr>
            <a:r>
              <a:rPr lang="en-GB" altLang="en-US">
                <a:solidFill>
                  <a:prstClr val="black"/>
                </a:solidFill>
                <a:latin typeface="Arial" charset="0"/>
              </a:rPr>
              <a:t>How does heat energy get from the Sun to the Earth?</a:t>
            </a:r>
          </a:p>
          <a:p>
            <a:pPr fontAlgn="base">
              <a:spcBef>
                <a:spcPct val="50000"/>
              </a:spcBef>
              <a:spcAft>
                <a:spcPct val="0"/>
              </a:spcAft>
            </a:pPr>
            <a:endParaRPr lang="en-GB" altLang="en-US">
              <a:solidFill>
                <a:prstClr val="black"/>
              </a:solidFill>
              <a:latin typeface="Arial" charset="0"/>
            </a:endParaRPr>
          </a:p>
        </p:txBody>
      </p:sp>
      <p:sp>
        <p:nvSpPr>
          <p:cNvPr id="17412" name="Rectangle 4"/>
          <p:cNvSpPr>
            <a:spLocks noChangeArrowheads="1"/>
          </p:cNvSpPr>
          <p:nvPr/>
        </p:nvSpPr>
        <p:spPr bwMode="auto">
          <a:xfrm>
            <a:off x="4876800" y="1371600"/>
            <a:ext cx="3581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50000"/>
              </a:spcBef>
              <a:spcAft>
                <a:spcPct val="0"/>
              </a:spcAft>
            </a:pPr>
            <a:r>
              <a:rPr lang="en-GB" altLang="en-US">
                <a:solidFill>
                  <a:prstClr val="black"/>
                </a:solidFill>
                <a:latin typeface="Arial" charset="0"/>
              </a:rPr>
              <a:t>There are no particles between the Sun and the Earth so it CANNOT travel by conduction or by convection. </a:t>
            </a:r>
          </a:p>
        </p:txBody>
      </p:sp>
      <p:sp>
        <p:nvSpPr>
          <p:cNvPr id="17413" name="Line 5"/>
          <p:cNvSpPr>
            <a:spLocks noChangeShapeType="1"/>
          </p:cNvSpPr>
          <p:nvPr/>
        </p:nvSpPr>
        <p:spPr bwMode="auto">
          <a:xfrm>
            <a:off x="2819400" y="37338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itchFamily="18" charset="0"/>
              <a:cs typeface="Times New Roman" pitchFamily="18" charset="0"/>
            </a:endParaRPr>
          </a:p>
        </p:txBody>
      </p:sp>
      <p:sp>
        <p:nvSpPr>
          <p:cNvPr id="17414" name="Line 6"/>
          <p:cNvSpPr>
            <a:spLocks noChangeShapeType="1"/>
          </p:cNvSpPr>
          <p:nvPr/>
        </p:nvSpPr>
        <p:spPr bwMode="auto">
          <a:xfrm>
            <a:off x="4038600" y="4419600"/>
            <a:ext cx="1219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itchFamily="18" charset="0"/>
              <a:cs typeface="Times New Roman" pitchFamily="18" charset="0"/>
            </a:endParaRPr>
          </a:p>
        </p:txBody>
      </p:sp>
      <p:sp>
        <p:nvSpPr>
          <p:cNvPr id="17415" name="Text Box 7"/>
          <p:cNvSpPr txBox="1">
            <a:spLocks noChangeArrowheads="1"/>
          </p:cNvSpPr>
          <p:nvPr/>
        </p:nvSpPr>
        <p:spPr bwMode="auto">
          <a:xfrm>
            <a:off x="3581400" y="38862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50000"/>
              </a:spcBef>
              <a:spcAft>
                <a:spcPct val="0"/>
              </a:spcAft>
            </a:pPr>
            <a:r>
              <a:rPr lang="en-GB" altLang="en-US" sz="4800">
                <a:solidFill>
                  <a:prstClr val="black"/>
                </a:solidFill>
                <a:latin typeface="Arial" charset="0"/>
              </a:rPr>
              <a:t>?</a:t>
            </a:r>
          </a:p>
        </p:txBody>
      </p:sp>
      <p:sp>
        <p:nvSpPr>
          <p:cNvPr id="17416" name="Text Box 8"/>
          <p:cNvSpPr txBox="1">
            <a:spLocks noChangeArrowheads="1"/>
          </p:cNvSpPr>
          <p:nvPr/>
        </p:nvSpPr>
        <p:spPr bwMode="auto">
          <a:xfrm>
            <a:off x="5029200" y="3581400"/>
            <a:ext cx="2743200" cy="6508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50000"/>
              </a:spcBef>
              <a:spcAft>
                <a:spcPct val="0"/>
              </a:spcAft>
            </a:pPr>
            <a:r>
              <a:rPr lang="en-GB" altLang="en-US" sz="3600">
                <a:solidFill>
                  <a:srgbClr val="FF0000"/>
                </a:solidFill>
                <a:latin typeface="Arial" charset="0"/>
              </a:rPr>
              <a:t>RADIATION</a:t>
            </a:r>
          </a:p>
        </p:txBody>
      </p:sp>
      <p:pic>
        <p:nvPicPr>
          <p:cNvPr id="4106" name="Picture 10" descr="earthwithtilt">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4724400"/>
            <a:ext cx="1743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5" name="ShockwaveFlash1" r:id="rId2" imgW="1905120" imgH="2362320"/>
        </mc:Choice>
        <mc:Fallback>
          <p:control name="ShockwaveFlash1" r:id="rId2" imgW="1905120" imgH="2362320">
            <p:pic>
              <p:nvPicPr>
                <p:cNvPr id="2" name="ShockwaveFlash1"/>
                <p:cNvPicPr preferRelativeResize="0">
                  <a:picLocks noChangeArrowheads="1" noChangeShapeType="1"/>
                </p:cNvPicPr>
                <p:nvPr/>
              </p:nvPicPr>
              <p:blipFill>
                <a:blip r:embed="rId5"/>
                <a:srcRect/>
                <a:stretch>
                  <a:fillRect/>
                </a:stretch>
              </p:blipFill>
              <p:spPr bwMode="auto">
                <a:xfrm>
                  <a:off x="838200" y="2133600"/>
                  <a:ext cx="1905000" cy="236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0737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up)">
                                      <p:cBhvr>
                                        <p:cTn id="7" dur="500"/>
                                        <p:tgtEl>
                                          <p:spTgt spid="1741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5"/>
                                        </p:tgtEl>
                                        <p:attrNameLst>
                                          <p:attrName>style.visibility</p:attrName>
                                        </p:attrNameLst>
                                      </p:cBhvr>
                                      <p:to>
                                        <p:strVal val="visible"/>
                                      </p:to>
                                    </p:set>
                                    <p:animEffect transition="in" filter="dissolve">
                                      <p:cBhvr>
                                        <p:cTn id="11" dur="500"/>
                                        <p:tgtEl>
                                          <p:spTgt spid="1741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wipe(up)">
                                      <p:cBhvr>
                                        <p:cTn id="15" dur="500"/>
                                        <p:tgtEl>
                                          <p:spTgt spid="174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4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416">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nimBg="1"/>
      <p:bldP spid="17414" grpId="0" animBg="1"/>
      <p:bldP spid="17415" grpId="0" autoUpdateAnimBg="0"/>
      <p:bldP spid="174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Energizer – 2/4/13</a:t>
            </a:r>
            <a:br>
              <a:rPr lang="en-US" dirty="0"/>
            </a:br>
            <a:br>
              <a:rPr lang="en-US" dirty="0"/>
            </a:br>
            <a:r>
              <a:rPr lang="en-US" dirty="0"/>
              <a:t>Potential or Kinetic?</a:t>
            </a:r>
          </a:p>
        </p:txBody>
      </p:sp>
      <p:sp>
        <p:nvSpPr>
          <p:cNvPr id="3" name="Content Placeholder 2"/>
          <p:cNvSpPr>
            <a:spLocks noGrp="1"/>
          </p:cNvSpPr>
          <p:nvPr>
            <p:ph idx="1"/>
          </p:nvPr>
        </p:nvSpPr>
        <p:spPr/>
        <p:txBody>
          <a:bodyPr/>
          <a:lstStyle/>
          <a:p>
            <a:pPr eaLnBrk="1" hangingPunct="1"/>
            <a:endParaRPr lang="en-US" altLang="en-US"/>
          </a:p>
          <a:p>
            <a:pPr eaLnBrk="1" hangingPunct="1"/>
            <a:r>
              <a:rPr lang="en-US" altLang="en-US"/>
              <a:t>A cat poised to pounce on a toy.</a:t>
            </a:r>
          </a:p>
          <a:p>
            <a:pPr eaLnBrk="1" hangingPunct="1"/>
            <a:r>
              <a:rPr lang="en-US" altLang="en-US"/>
              <a:t>A dam holding back water.</a:t>
            </a:r>
          </a:p>
          <a:p>
            <a:pPr eaLnBrk="1" hangingPunct="1"/>
            <a:r>
              <a:rPr lang="en-US" altLang="en-US"/>
              <a:t>A flower pot falling from a high shelf.</a:t>
            </a:r>
          </a:p>
          <a:p>
            <a:pPr eaLnBrk="1" hangingPunct="1"/>
            <a:r>
              <a:rPr lang="en-US" altLang="en-US"/>
              <a:t>While skiing you pause for a moment at the top of a steep hill, a few seconds later you begin to race down the mountain.</a:t>
            </a:r>
          </a:p>
        </p:txBody>
      </p:sp>
    </p:spTree>
    <p:extLst>
      <p:ext uri="{BB962C8B-B14F-4D97-AF65-F5344CB8AC3E}">
        <p14:creationId xmlns:p14="http://schemas.microsoft.com/office/powerpoint/2010/main" val="1297782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Radiation </a:t>
            </a:r>
          </a:p>
        </p:txBody>
      </p:sp>
      <p:sp>
        <p:nvSpPr>
          <p:cNvPr id="3" name="Content Placeholder 2"/>
          <p:cNvSpPr>
            <a:spLocks noGrp="1"/>
          </p:cNvSpPr>
          <p:nvPr>
            <p:ph idx="1"/>
          </p:nvPr>
        </p:nvSpPr>
        <p:spPr/>
        <p:txBody>
          <a:bodyPr>
            <a:normAutofit lnSpcReduction="10000"/>
          </a:bodyPr>
          <a:lstStyle/>
          <a:p>
            <a:pPr eaLnBrk="1" hangingPunct="1"/>
            <a:r>
              <a:rPr lang="en-US" altLang="en-US"/>
              <a:t>The transfer of energy by electromagnetic waves.</a:t>
            </a:r>
          </a:p>
          <a:p>
            <a:pPr eaLnBrk="1" hangingPunct="1"/>
            <a:endParaRPr lang="en-US" altLang="en-US"/>
          </a:p>
          <a:p>
            <a:pPr eaLnBrk="1" hangingPunct="1">
              <a:buFont typeface="Wingdings 2" pitchFamily="18" charset="2"/>
              <a:buNone/>
            </a:pPr>
            <a:r>
              <a:rPr lang="en-US" altLang="en-US"/>
              <a:t>Examples: </a:t>
            </a:r>
          </a:p>
          <a:p>
            <a:pPr eaLnBrk="1" hangingPunct="1"/>
            <a:endParaRPr lang="en-US" altLang="en-US"/>
          </a:p>
          <a:p>
            <a:pPr eaLnBrk="1" hangingPunct="1"/>
            <a:r>
              <a:rPr lang="en-US" altLang="en-US"/>
              <a:t>Sun</a:t>
            </a:r>
          </a:p>
          <a:p>
            <a:pPr eaLnBrk="1" hangingPunct="1"/>
            <a:r>
              <a:rPr lang="en-US" altLang="en-US"/>
              <a:t>Fire</a:t>
            </a:r>
          </a:p>
          <a:p>
            <a:pPr eaLnBrk="1" hangingPunct="1"/>
            <a:r>
              <a:rPr lang="en-US" altLang="en-US"/>
              <a:t>Light bulb</a:t>
            </a:r>
          </a:p>
        </p:txBody>
      </p:sp>
    </p:spTree>
    <p:extLst>
      <p:ext uri="{BB962C8B-B14F-4D97-AF65-F5344CB8AC3E}">
        <p14:creationId xmlns:p14="http://schemas.microsoft.com/office/powerpoint/2010/main" val="1065152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2000"/>
                                        <p:tgtEl>
                                          <p:spTgt spid="3">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amond(in)">
                                      <p:cBhvr>
                                        <p:cTn id="16" dur="2000"/>
                                        <p:tgtEl>
                                          <p:spTgt spid="3">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amond(in)">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81000"/>
            <a:ext cx="8610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sz="3600" dirty="0">
                <a:solidFill>
                  <a:srgbClr val="000000"/>
                </a:solidFill>
                <a:latin typeface="Arial Rounded MT Bold" pitchFamily="34" charset="0"/>
              </a:rPr>
              <a:t>Specific Heat</a:t>
            </a:r>
          </a:p>
          <a:p>
            <a:pPr fontAlgn="base">
              <a:spcBef>
                <a:spcPct val="50000"/>
              </a:spcBef>
              <a:spcAft>
                <a:spcPct val="0"/>
              </a:spcAft>
            </a:pPr>
            <a:r>
              <a:rPr lang="en-US" altLang="en-US" sz="3600" dirty="0">
                <a:solidFill>
                  <a:srgbClr val="000000"/>
                </a:solidFill>
                <a:latin typeface="Arial Rounded MT Bold" pitchFamily="34" charset="0"/>
              </a:rPr>
              <a:t>     a.  Some things </a:t>
            </a:r>
            <a:r>
              <a:rPr lang="en-US" altLang="en-US" sz="3600" dirty="0">
                <a:solidFill>
                  <a:srgbClr val="FF0000"/>
                </a:solidFill>
                <a:latin typeface="Arial Rounded MT Bold" pitchFamily="34" charset="0"/>
              </a:rPr>
              <a:t>heat up</a:t>
            </a:r>
            <a:r>
              <a:rPr lang="en-US" altLang="en-US" sz="3600" dirty="0">
                <a:solidFill>
                  <a:srgbClr val="000000"/>
                </a:solidFill>
                <a:latin typeface="Arial Rounded MT Bold" pitchFamily="34" charset="0"/>
              </a:rPr>
              <a:t> or </a:t>
            </a:r>
            <a:r>
              <a:rPr lang="en-US" altLang="en-US" sz="3600" dirty="0">
                <a:solidFill>
                  <a:srgbClr val="3333CC"/>
                </a:solidFill>
                <a:latin typeface="Arial Rounded MT Bold" pitchFamily="34" charset="0"/>
              </a:rPr>
              <a:t>cool down</a:t>
            </a:r>
            <a:r>
              <a:rPr lang="en-US" altLang="en-US" sz="3600" dirty="0">
                <a:solidFill>
                  <a:srgbClr val="000000"/>
                </a:solidFill>
                <a:latin typeface="Arial Rounded MT Bold" pitchFamily="34" charset="0"/>
              </a:rPr>
              <a:t> faster than others.</a:t>
            </a:r>
          </a:p>
        </p:txBody>
      </p:sp>
      <p:pic>
        <p:nvPicPr>
          <p:cNvPr id="6147" name="Picture 3" descr="C:\All My Files\Physical Science Honors\book_images\bea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447088" cy="3211513"/>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304800" y="28194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a:solidFill>
                  <a:srgbClr val="FFFFFF"/>
                </a:solidFill>
                <a:latin typeface="Arial Rounded MT Bold" pitchFamily="34" charset="0"/>
              </a:rPr>
              <a:t>Land heats up and cools down faster than water</a:t>
            </a:r>
          </a:p>
        </p:txBody>
      </p:sp>
    </p:spTree>
    <p:extLst>
      <p:ext uri="{BB962C8B-B14F-4D97-AF65-F5344CB8AC3E}">
        <p14:creationId xmlns:p14="http://schemas.microsoft.com/office/powerpoint/2010/main" val="30881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left)">
                                      <p:cBhvr>
                                        <p:cTn id="7" dur="3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left)">
                                      <p:cBhvr>
                                        <p:cTn id="12" dur="3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wipe(up)">
                                      <p:cBhvr>
                                        <p:cTn id="23"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381000"/>
            <a:ext cx="8610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a:solidFill>
                  <a:srgbClr val="000000"/>
                </a:solidFill>
                <a:latin typeface="Arial Rounded MT Bold" pitchFamily="34" charset="0"/>
              </a:rPr>
              <a:t>     b.  Specific heat is the amount of heat required to raise the temperature of 1 kg of a material by one degree (C or K).</a:t>
            </a:r>
          </a:p>
          <a:p>
            <a:pPr fontAlgn="base">
              <a:spcBef>
                <a:spcPct val="50000"/>
              </a:spcBef>
              <a:spcAft>
                <a:spcPct val="0"/>
              </a:spcAft>
            </a:pPr>
            <a:r>
              <a:rPr lang="en-US" altLang="en-US" sz="3600">
                <a:solidFill>
                  <a:srgbClr val="000000"/>
                </a:solidFill>
                <a:latin typeface="Arial Rounded MT Bold" pitchFamily="34" charset="0"/>
              </a:rPr>
              <a:t>          1)  C </a:t>
            </a:r>
            <a:r>
              <a:rPr lang="en-US" altLang="en-US" sz="2400">
                <a:solidFill>
                  <a:srgbClr val="000000"/>
                </a:solidFill>
                <a:latin typeface="Arial Rounded MT Bold" pitchFamily="34" charset="0"/>
              </a:rPr>
              <a:t>water</a:t>
            </a:r>
            <a:r>
              <a:rPr lang="en-US" altLang="en-US" sz="3600">
                <a:solidFill>
                  <a:srgbClr val="000000"/>
                </a:solidFill>
                <a:latin typeface="Arial Rounded MT Bold" pitchFamily="34" charset="0"/>
              </a:rPr>
              <a:t> = 4184 J / kg C</a:t>
            </a:r>
          </a:p>
          <a:p>
            <a:pPr fontAlgn="base">
              <a:spcBef>
                <a:spcPct val="50000"/>
              </a:spcBef>
              <a:spcAft>
                <a:spcPct val="0"/>
              </a:spcAft>
            </a:pPr>
            <a:r>
              <a:rPr lang="en-US" altLang="en-US" sz="3600">
                <a:solidFill>
                  <a:srgbClr val="000000"/>
                </a:solidFill>
                <a:latin typeface="Arial Rounded MT Bold" pitchFamily="34" charset="0"/>
              </a:rPr>
              <a:t>          2)  C </a:t>
            </a:r>
            <a:r>
              <a:rPr lang="en-US" altLang="en-US" sz="2400">
                <a:solidFill>
                  <a:srgbClr val="000000"/>
                </a:solidFill>
                <a:latin typeface="Arial Rounded MT Bold" pitchFamily="34" charset="0"/>
              </a:rPr>
              <a:t>sand</a:t>
            </a:r>
            <a:r>
              <a:rPr lang="en-US" altLang="en-US" sz="3600">
                <a:solidFill>
                  <a:srgbClr val="000000"/>
                </a:solidFill>
                <a:latin typeface="Arial Rounded MT Bold" pitchFamily="34" charset="0"/>
              </a:rPr>
              <a:t> = 664 J / kg C</a:t>
            </a:r>
          </a:p>
        </p:txBody>
      </p:sp>
      <p:sp>
        <p:nvSpPr>
          <p:cNvPr id="7171" name="Text Box 3"/>
          <p:cNvSpPr txBox="1">
            <a:spLocks noChangeArrowheads="1"/>
          </p:cNvSpPr>
          <p:nvPr/>
        </p:nvSpPr>
        <p:spPr bwMode="auto">
          <a:xfrm>
            <a:off x="381000" y="4648200"/>
            <a:ext cx="8382000" cy="17494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solidFill>
                  <a:srgbClr val="CC0000"/>
                </a:solidFill>
                <a:latin typeface="Comic Sans MS" pitchFamily="66" charset="0"/>
              </a:rPr>
              <a:t>This is why land heats up quickly during the day and cools quickly at night and why water takes longer.</a:t>
            </a:r>
          </a:p>
        </p:txBody>
      </p:sp>
    </p:spTree>
    <p:extLst>
      <p:ext uri="{BB962C8B-B14F-4D97-AF65-F5344CB8AC3E}">
        <p14:creationId xmlns:p14="http://schemas.microsoft.com/office/powerpoint/2010/main" val="3940739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3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300"/>
                                        <p:tgtEl>
                                          <p:spTgt spid="71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300"/>
                                        <p:tgtEl>
                                          <p:spTgt spid="71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wd">
                                    <p:tmPct val="100000"/>
                                  </p:iterate>
                                  <p:childTnLst>
                                    <p:set>
                                      <p:cBhvr>
                                        <p:cTn id="21" dur="1" fill="hold">
                                          <p:stCondLst>
                                            <p:cond delay="0"/>
                                          </p:stCondLst>
                                        </p:cTn>
                                        <p:tgtEl>
                                          <p:spTgt spid="7171"/>
                                        </p:tgtEl>
                                        <p:attrNameLst>
                                          <p:attrName>style.visibility</p:attrName>
                                        </p:attrNameLst>
                                      </p:cBhvr>
                                      <p:to>
                                        <p:strVal val="visible"/>
                                      </p:to>
                                    </p:set>
                                    <p:animEffect transition="in" filter="wipe(up)">
                                      <p:cBhvr>
                                        <p:cTn id="22" dur="3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38200" y="304800"/>
            <a:ext cx="7010400" cy="120332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solidFill>
                  <a:srgbClr val="CCCCFF"/>
                </a:solidFill>
                <a:latin typeface="Comic Sans MS" pitchFamily="66" charset="0"/>
              </a:rPr>
              <a:t>Why does water have such a high specific heat?</a:t>
            </a:r>
          </a:p>
        </p:txBody>
      </p:sp>
      <p:pic>
        <p:nvPicPr>
          <p:cNvPr id="8195" name="Picture 3" descr="C:\All My Files\Physical Science Honors\book_images\specific heat of 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680075" cy="2514600"/>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457200" y="4006850"/>
            <a:ext cx="8305800" cy="2851150"/>
          </a:xfrm>
          <a:prstGeom prst="rect">
            <a:avLst/>
          </a:prstGeom>
          <a:gradFill rotWithShape="0">
            <a:gsLst>
              <a:gs pos="0">
                <a:schemeClr val="bg1"/>
              </a:gs>
              <a:gs pos="100000">
                <a:schemeClr val="accent1"/>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a:solidFill>
                  <a:srgbClr val="000000"/>
                </a:solidFill>
                <a:latin typeface="Arial Rounded MT Bold" pitchFamily="34" charset="0"/>
              </a:rPr>
              <a:t>Water molecules form strong bonds with each other; therefore it takes more heat energy to break them.  Metals have weak bonds and do not need as much energy to break them.</a:t>
            </a:r>
          </a:p>
        </p:txBody>
      </p:sp>
      <p:sp>
        <p:nvSpPr>
          <p:cNvPr id="8197" name="Text Box 5"/>
          <p:cNvSpPr txBox="1">
            <a:spLocks noChangeArrowheads="1"/>
          </p:cNvSpPr>
          <p:nvPr/>
        </p:nvSpPr>
        <p:spPr bwMode="auto">
          <a:xfrm>
            <a:off x="609600" y="2438400"/>
            <a:ext cx="8534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800">
                <a:solidFill>
                  <a:srgbClr val="3333CC"/>
                </a:solidFill>
                <a:latin typeface="Chiller" pitchFamily="82" charset="0"/>
              </a:rPr>
              <a:t>water                               </a:t>
            </a:r>
            <a:r>
              <a:rPr lang="en-US" altLang="en-US" sz="4800">
                <a:solidFill>
                  <a:srgbClr val="808080"/>
                </a:solidFill>
                <a:latin typeface="Chiller" pitchFamily="82" charset="0"/>
              </a:rPr>
              <a:t>    metal</a:t>
            </a:r>
          </a:p>
        </p:txBody>
      </p:sp>
    </p:spTree>
    <p:extLst>
      <p:ext uri="{BB962C8B-B14F-4D97-AF65-F5344CB8AC3E}">
        <p14:creationId xmlns:p14="http://schemas.microsoft.com/office/powerpoint/2010/main" val="2165073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ppt_x"/>
                                          </p:val>
                                        </p:tav>
                                        <p:tav tm="100000">
                                          <p:val>
                                            <p:strVal val="#ppt_x"/>
                                          </p:val>
                                        </p:tav>
                                      </p:tavLst>
                                    </p:anim>
                                    <p:anim calcmode="lin" valueType="num">
                                      <p:cBhvr additive="base">
                                        <p:cTn id="1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dissolve">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wipe(up)">
                                      <p:cBhvr>
                                        <p:cTn id="2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6" grpId="0" animBg="1" autoUpdateAnimBg="0"/>
      <p:bldP spid="819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799" y="609600"/>
            <a:ext cx="7010401" cy="541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10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t>Kinds of Energy</a:t>
            </a:r>
          </a:p>
        </p:txBody>
      </p:sp>
      <p:sp>
        <p:nvSpPr>
          <p:cNvPr id="27652" name="Rectangle 4"/>
          <p:cNvSpPr>
            <a:spLocks noGrp="1" noChangeArrowheads="1"/>
          </p:cNvSpPr>
          <p:nvPr>
            <p:ph type="body" sz="half" idx="1"/>
          </p:nvPr>
        </p:nvSpPr>
        <p:spPr/>
        <p:txBody>
          <a:bodyPr/>
          <a:lstStyle/>
          <a:p>
            <a:pPr algn="ctr" eaLnBrk="1" hangingPunct="1">
              <a:buFontTx/>
              <a:buNone/>
            </a:pPr>
            <a:r>
              <a:rPr lang="en-US" altLang="en-US" b="1"/>
              <a:t>Kinetic Energy</a:t>
            </a:r>
          </a:p>
          <a:p>
            <a:pPr eaLnBrk="1" hangingPunct="1"/>
            <a:r>
              <a:rPr lang="en-US" altLang="en-US" sz="2800"/>
              <a:t>Energy of Motion</a:t>
            </a:r>
          </a:p>
          <a:p>
            <a:pPr eaLnBrk="1" hangingPunct="1"/>
            <a:r>
              <a:rPr lang="en-US" altLang="en-US" sz="2800"/>
              <a:t>Depends upon mass and velocity</a:t>
            </a:r>
          </a:p>
          <a:p>
            <a:pPr eaLnBrk="1" hangingPunct="1"/>
            <a:r>
              <a:rPr lang="en-US" altLang="en-US" sz="2400"/>
              <a:t>KE= ½  x mass x velocity</a:t>
            </a:r>
            <a:r>
              <a:rPr lang="en-US" altLang="en-US" sz="2400" baseline="30000"/>
              <a:t>2</a:t>
            </a:r>
          </a:p>
          <a:p>
            <a:pPr eaLnBrk="1" hangingPunct="1">
              <a:buFontTx/>
              <a:buNone/>
            </a:pPr>
            <a:endParaRPr lang="en-US" altLang="en-US" sz="2000"/>
          </a:p>
        </p:txBody>
      </p:sp>
      <p:pic>
        <p:nvPicPr>
          <p:cNvPr id="27654" name="Picture 6" descr="rollercoas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4038600"/>
            <a:ext cx="3886200" cy="2057400"/>
          </a:xfrm>
        </p:spPr>
      </p:pic>
    </p:spTree>
    <p:extLst>
      <p:ext uri="{BB962C8B-B14F-4D97-AF65-F5344CB8AC3E}">
        <p14:creationId xmlns:p14="http://schemas.microsoft.com/office/powerpoint/2010/main" val="3736458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11" dur="500"/>
                                        <p:tgtEl>
                                          <p:spTgt spid="2765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7652">
                                            <p:txEl>
                                              <p:pRg st="2" end="2"/>
                                            </p:txEl>
                                          </p:spTgt>
                                        </p:tgtEl>
                                        <p:attrNameLst>
                                          <p:attrName>style.visibility</p:attrName>
                                        </p:attrNameLst>
                                      </p:cBhvr>
                                      <p:to>
                                        <p:strVal val="visible"/>
                                      </p:to>
                                    </p:set>
                                    <p:animEffect transition="in" filter="checkerboard(across)">
                                      <p:cBhvr>
                                        <p:cTn id="16" dur="500"/>
                                        <p:tgtEl>
                                          <p:spTgt spid="2765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7652">
                                            <p:txEl>
                                              <p:pRg st="3" end="3"/>
                                            </p:txEl>
                                          </p:spTgt>
                                        </p:tgtEl>
                                        <p:attrNameLst>
                                          <p:attrName>style.visibility</p:attrName>
                                        </p:attrNameLst>
                                      </p:cBhvr>
                                      <p:to>
                                        <p:strVal val="visible"/>
                                      </p:to>
                                    </p:set>
                                    <p:animEffect transition="in" filter="diamond(in)">
                                      <p:cBhvr>
                                        <p:cTn id="21" dur="2000"/>
                                        <p:tgtEl>
                                          <p:spTgt spid="2765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Grp="1" noChangeArrowheads="1"/>
          </p:cNvSpPr>
          <p:nvPr>
            <p:ph type="title"/>
          </p:nvPr>
        </p:nvSpPr>
        <p:spPr>
          <a:xfrm>
            <a:off x="457200" y="381000"/>
            <a:ext cx="8229600" cy="884238"/>
          </a:xfrm>
        </p:spPr>
        <p:txBody>
          <a:bodyPr>
            <a:normAutofit fontScale="90000"/>
          </a:bodyPr>
          <a:lstStyle/>
          <a:p>
            <a:pPr eaLnBrk="1" fontAlgn="auto" hangingPunct="1">
              <a:spcAft>
                <a:spcPts val="0"/>
              </a:spcAft>
              <a:defRPr/>
            </a:pPr>
            <a:r>
              <a:rPr lang="en-US" sz="2800">
                <a:solidFill>
                  <a:schemeClr val="tx1"/>
                </a:solidFill>
              </a:rPr>
              <a:t>An object in motion has the ability to do work, therefore it has energy.</a:t>
            </a:r>
            <a:r>
              <a:rPr lang="en-US" sz="2800" b="1">
                <a:solidFill>
                  <a:schemeClr val="tx1"/>
                </a:solidFill>
              </a:rPr>
              <a:t>	</a:t>
            </a:r>
            <a:r>
              <a:rPr lang="en-US" sz="2800">
                <a:solidFill>
                  <a:schemeClr val="tx1"/>
                </a:solidFill>
              </a:rPr>
              <a:t> </a:t>
            </a:r>
            <a:br>
              <a:rPr lang="en-US" sz="2800">
                <a:solidFill>
                  <a:schemeClr val="tx1"/>
                </a:solidFill>
              </a:rPr>
            </a:br>
            <a:endParaRPr lang="en-US" sz="2800">
              <a:solidFill>
                <a:schemeClr val="tx1"/>
              </a:solidFill>
            </a:endParaRPr>
          </a:p>
        </p:txBody>
      </p:sp>
      <p:pic>
        <p:nvPicPr>
          <p:cNvPr id="29703"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600200"/>
            <a:ext cx="3333750" cy="2505075"/>
          </a:xfrm>
          <a:noFill/>
        </p:spPr>
      </p:pic>
      <p:pic>
        <p:nvPicPr>
          <p:cNvPr id="29704" name="Picture 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1600200"/>
            <a:ext cx="4038600" cy="2452688"/>
          </a:xfrm>
          <a:noFill/>
        </p:spPr>
      </p:pic>
      <p:sp>
        <p:nvSpPr>
          <p:cNvPr id="19461" name="Rectangle 11"/>
          <p:cNvSpPr>
            <a:spLocks noChangeArrowheads="1"/>
          </p:cNvSpPr>
          <p:nvPr/>
        </p:nvSpPr>
        <p:spPr bwMode="auto">
          <a:xfrm>
            <a:off x="381000" y="4727575"/>
            <a:ext cx="651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Arial" charset="0"/>
              </a:rPr>
              <a:t>A battleship has much more kinetic energy . . . </a:t>
            </a:r>
          </a:p>
        </p:txBody>
      </p:sp>
      <p:sp>
        <p:nvSpPr>
          <p:cNvPr id="19462" name="Rectangle 12"/>
          <p:cNvSpPr>
            <a:spLocks noChangeArrowheads="1"/>
          </p:cNvSpPr>
          <p:nvPr/>
        </p:nvSpPr>
        <p:spPr bwMode="auto">
          <a:xfrm>
            <a:off x="2514600" y="5184775"/>
            <a:ext cx="638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Arial" charset="0"/>
              </a:rPr>
              <a:t>than a dragonfly moving at the same velocity. </a:t>
            </a:r>
          </a:p>
        </p:txBody>
      </p:sp>
    </p:spTree>
    <p:extLst>
      <p:ext uri="{BB962C8B-B14F-4D97-AF65-F5344CB8AC3E}">
        <p14:creationId xmlns:p14="http://schemas.microsoft.com/office/powerpoint/2010/main" val="231446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2000" fill="hold"/>
                                        <p:tgtEl>
                                          <p:spTgt spid="29703"/>
                                        </p:tgtEl>
                                        <p:attrNameLst>
                                          <p:attrName>ppt_w</p:attrName>
                                        </p:attrNameLst>
                                      </p:cBhvr>
                                      <p:tavLst>
                                        <p:tav tm="0">
                                          <p:val>
                                            <p:fltVal val="0"/>
                                          </p:val>
                                        </p:tav>
                                        <p:tav tm="100000">
                                          <p:val>
                                            <p:strVal val="#ppt_w"/>
                                          </p:val>
                                        </p:tav>
                                      </p:tavLst>
                                    </p:anim>
                                    <p:anim calcmode="lin" valueType="num">
                                      <p:cBhvr>
                                        <p:cTn id="8" dur="2000" fill="hold"/>
                                        <p:tgtEl>
                                          <p:spTgt spid="2970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9704"/>
                                        </p:tgtEl>
                                        <p:attrNameLst>
                                          <p:attrName>style.visibility</p:attrName>
                                        </p:attrNameLst>
                                      </p:cBhvr>
                                      <p:to>
                                        <p:strVal val="visible"/>
                                      </p:to>
                                    </p:set>
                                    <p:anim calcmode="lin" valueType="num">
                                      <p:cBhvr>
                                        <p:cTn id="11" dur="2000" fill="hold"/>
                                        <p:tgtEl>
                                          <p:spTgt spid="29704"/>
                                        </p:tgtEl>
                                        <p:attrNameLst>
                                          <p:attrName>ppt_w</p:attrName>
                                        </p:attrNameLst>
                                      </p:cBhvr>
                                      <p:tavLst>
                                        <p:tav tm="0">
                                          <p:val>
                                            <p:fltVal val="0"/>
                                          </p:val>
                                        </p:tav>
                                        <p:tav tm="100000">
                                          <p:val>
                                            <p:strVal val="#ppt_w"/>
                                          </p:val>
                                        </p:tav>
                                      </p:tavLst>
                                    </p:anim>
                                    <p:anim calcmode="lin" valueType="num">
                                      <p:cBhvr>
                                        <p:cTn id="12" dur="2000" fill="hold"/>
                                        <p:tgtEl>
                                          <p:spTgt spid="297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533400" y="304800"/>
            <a:ext cx="8229600" cy="2895600"/>
          </a:xfrm>
        </p:spPr>
        <p:txBody>
          <a:bodyPr>
            <a:normAutofit fontScale="92500" lnSpcReduction="10000"/>
          </a:bodyPr>
          <a:lstStyle/>
          <a:p>
            <a:pPr algn="ctr" eaLnBrk="1" fontAlgn="auto" hangingPunct="1">
              <a:lnSpc>
                <a:spcPct val="90000"/>
              </a:lnSpc>
              <a:spcAft>
                <a:spcPts val="0"/>
              </a:spcAft>
              <a:buFontTx/>
              <a:buNone/>
              <a:defRPr/>
            </a:pPr>
            <a:r>
              <a:rPr lang="en-US" sz="2800" b="1" dirty="0"/>
              <a:t>Potential Energy</a:t>
            </a:r>
          </a:p>
          <a:p>
            <a:pPr algn="ctr" eaLnBrk="1" fontAlgn="auto" hangingPunct="1">
              <a:lnSpc>
                <a:spcPct val="90000"/>
              </a:lnSpc>
              <a:spcAft>
                <a:spcPts val="0"/>
              </a:spcAft>
              <a:buFontTx/>
              <a:buNone/>
              <a:defRPr/>
            </a:pPr>
            <a:endParaRPr lang="en-US" sz="2800" b="1" dirty="0"/>
          </a:p>
          <a:p>
            <a:pPr eaLnBrk="1" fontAlgn="auto" hangingPunct="1">
              <a:lnSpc>
                <a:spcPct val="90000"/>
              </a:lnSpc>
              <a:spcBef>
                <a:spcPct val="0"/>
              </a:spcBef>
              <a:spcAft>
                <a:spcPts val="0"/>
              </a:spcAft>
              <a:buFont typeface="Wingdings 2"/>
              <a:buChar char=""/>
              <a:defRPr/>
            </a:pPr>
            <a:r>
              <a:rPr lang="en-US" sz="2400" dirty="0"/>
              <a:t>The energy of position, or stored energy. </a:t>
            </a:r>
          </a:p>
          <a:p>
            <a:pPr eaLnBrk="1" fontAlgn="auto" hangingPunct="1">
              <a:lnSpc>
                <a:spcPct val="90000"/>
              </a:lnSpc>
              <a:spcBef>
                <a:spcPct val="0"/>
              </a:spcBef>
              <a:spcAft>
                <a:spcPts val="0"/>
              </a:spcAft>
              <a:buFont typeface="Wingdings 2"/>
              <a:buChar char=""/>
              <a:defRPr/>
            </a:pPr>
            <a:r>
              <a:rPr lang="en-US" sz="2400" dirty="0"/>
              <a:t>Objects that can do work because of their position or shape are said to have </a:t>
            </a:r>
            <a:r>
              <a:rPr lang="en-US" sz="2400" u="sng" dirty="0"/>
              <a:t>potential energy</a:t>
            </a:r>
            <a:r>
              <a:rPr lang="en-US" sz="2400" dirty="0"/>
              <a:t>.  </a:t>
            </a:r>
          </a:p>
          <a:p>
            <a:pPr eaLnBrk="1" fontAlgn="auto" hangingPunct="1">
              <a:lnSpc>
                <a:spcPct val="90000"/>
              </a:lnSpc>
              <a:spcBef>
                <a:spcPct val="0"/>
              </a:spcBef>
              <a:spcAft>
                <a:spcPts val="0"/>
              </a:spcAft>
              <a:buFont typeface="Wingdings 2"/>
              <a:buChar char=""/>
              <a:defRPr/>
            </a:pPr>
            <a:r>
              <a:rPr lang="en-US" sz="2400" dirty="0"/>
              <a:t>An object with potential energy is not moving or doing work. The object is storing the energy that was given to it when work was done on it.</a:t>
            </a:r>
            <a:r>
              <a:rPr lang="en-US" sz="2400" b="1" dirty="0"/>
              <a:t> </a:t>
            </a:r>
          </a:p>
          <a:p>
            <a:pPr eaLnBrk="1" fontAlgn="auto" hangingPunct="1">
              <a:lnSpc>
                <a:spcPct val="90000"/>
              </a:lnSpc>
              <a:spcAft>
                <a:spcPts val="0"/>
              </a:spcAft>
              <a:buFont typeface="Wingdings 2"/>
              <a:buChar char=""/>
              <a:defRPr/>
            </a:pPr>
            <a:r>
              <a:rPr lang="en-US" sz="2400" dirty="0"/>
              <a:t>It has the </a:t>
            </a:r>
            <a:r>
              <a:rPr lang="en-US" sz="2400" u="sng" dirty="0"/>
              <a:t>ability</a:t>
            </a:r>
            <a:r>
              <a:rPr lang="en-US" sz="2400" dirty="0"/>
              <a:t> to give that energy back by doing work.</a:t>
            </a:r>
          </a:p>
          <a:p>
            <a:pPr eaLnBrk="1" fontAlgn="auto" hangingPunct="1">
              <a:lnSpc>
                <a:spcPct val="90000"/>
              </a:lnSpc>
              <a:spcAft>
                <a:spcPts val="0"/>
              </a:spcAft>
              <a:buFontTx/>
              <a:buNone/>
              <a:defRPr/>
            </a:pPr>
            <a:endParaRPr lang="en-US" sz="2000" b="1" dirty="0"/>
          </a:p>
          <a:p>
            <a:pPr eaLnBrk="1" fontAlgn="auto" hangingPunct="1">
              <a:lnSpc>
                <a:spcPct val="90000"/>
              </a:lnSpc>
              <a:spcAft>
                <a:spcPts val="0"/>
              </a:spcAft>
              <a:buFont typeface="Wingdings 2"/>
              <a:buChar char=""/>
              <a:defRPr/>
            </a:pPr>
            <a:endParaRPr lang="en-US" sz="2000" dirty="0"/>
          </a:p>
        </p:txBody>
      </p:sp>
      <p:pic>
        <p:nvPicPr>
          <p:cNvPr id="3686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3810000"/>
            <a:ext cx="1541463" cy="2187575"/>
          </a:xfrm>
          <a:noFill/>
        </p:spPr>
      </p:pic>
      <p:pic>
        <p:nvPicPr>
          <p:cNvPr id="36874" name="Picture 1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715250" y="4191000"/>
            <a:ext cx="1428750" cy="1428750"/>
          </a:xfrm>
          <a:noFill/>
        </p:spPr>
      </p:pic>
      <p:sp>
        <p:nvSpPr>
          <p:cNvPr id="36870" name="Rectangle 6"/>
          <p:cNvSpPr>
            <a:spLocks noChangeArrowheads="1"/>
          </p:cNvSpPr>
          <p:nvPr/>
        </p:nvSpPr>
        <p:spPr bwMode="auto">
          <a:xfrm>
            <a:off x="3276600" y="4038600"/>
            <a:ext cx="2895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1800">
                <a:solidFill>
                  <a:schemeClr val="tx1"/>
                </a:solidFill>
                <a:latin typeface="Arial" charset="0"/>
              </a:rPr>
              <a:t>An archer gives potential energy to a bow by pulling it back.  </a:t>
            </a:r>
          </a:p>
          <a:p>
            <a:pPr eaLnBrk="1" hangingPunct="1">
              <a:spcBef>
                <a:spcPct val="0"/>
              </a:spcBef>
              <a:buClrTx/>
              <a:buSzTx/>
              <a:buFontTx/>
              <a:buNone/>
            </a:pPr>
            <a:endParaRPr lang="en-US" altLang="en-US" sz="1800">
              <a:solidFill>
                <a:schemeClr val="tx1"/>
              </a:solidFill>
              <a:latin typeface="Arial" charset="0"/>
            </a:endParaRPr>
          </a:p>
          <a:p>
            <a:pPr algn="ctr" eaLnBrk="1" hangingPunct="1">
              <a:spcBef>
                <a:spcPct val="0"/>
              </a:spcBef>
              <a:buClrTx/>
              <a:buSzTx/>
              <a:buFontTx/>
              <a:buNone/>
            </a:pPr>
            <a:r>
              <a:rPr lang="en-US" altLang="en-US" sz="1800">
                <a:solidFill>
                  <a:schemeClr val="tx1"/>
                </a:solidFill>
                <a:latin typeface="Arial" charset="0"/>
              </a:rPr>
              <a:t>The bow is storing the energy until it does work on the arrow!</a:t>
            </a:r>
          </a:p>
        </p:txBody>
      </p:sp>
    </p:spTree>
    <p:extLst>
      <p:ext uri="{BB962C8B-B14F-4D97-AF65-F5344CB8AC3E}">
        <p14:creationId xmlns:p14="http://schemas.microsoft.com/office/powerpoint/2010/main" val="3815973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11" dur="500"/>
                                        <p:tgtEl>
                                          <p:spTgt spid="36867">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6867">
                                            <p:txEl>
                                              <p:pRg st="4" end="4"/>
                                            </p:txEl>
                                          </p:spTgt>
                                        </p:tgtEl>
                                        <p:attrNameLst>
                                          <p:attrName>style.visibility</p:attrName>
                                        </p:attrNameLst>
                                      </p:cBhvr>
                                      <p:to>
                                        <p:strVal val="visible"/>
                                      </p:to>
                                    </p:set>
                                    <p:animEffect transition="in" filter="checkerboard(across)">
                                      <p:cBhvr>
                                        <p:cTn id="16" dur="500"/>
                                        <p:tgtEl>
                                          <p:spTgt spid="3686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animEffect transition="in" filter="diamond(in)">
                                      <p:cBhvr>
                                        <p:cTn id="21" dur="2000"/>
                                        <p:tgtEl>
                                          <p:spTgt spid="3686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36870">
                                            <p:txEl>
                                              <p:pRg st="0" end="0"/>
                                            </p:txEl>
                                          </p:spTgt>
                                        </p:tgtEl>
                                        <p:attrNameLst>
                                          <p:attrName>style.visibility</p:attrName>
                                        </p:attrNameLst>
                                      </p:cBhvr>
                                      <p:to>
                                        <p:strVal val="visible"/>
                                      </p:to>
                                    </p:set>
                                    <p:animEffect transition="in" filter="fade">
                                      <p:cBhvr>
                                        <p:cTn id="26" dur="800" decel="100000"/>
                                        <p:tgtEl>
                                          <p:spTgt spid="36870">
                                            <p:txEl>
                                              <p:pRg st="0" end="0"/>
                                            </p:txEl>
                                          </p:spTgt>
                                        </p:tgtEl>
                                      </p:cBhvr>
                                    </p:animEffect>
                                    <p:anim calcmode="lin" valueType="num">
                                      <p:cBhvr>
                                        <p:cTn id="27" dur="800" decel="100000" fill="hold"/>
                                        <p:tgtEl>
                                          <p:spTgt spid="36870">
                                            <p:txEl>
                                              <p:pRg st="0" end="0"/>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6870">
                                            <p:txEl>
                                              <p:pRg st="0" end="0"/>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6870">
                                            <p:txEl>
                                              <p:pRg st="0" end="0"/>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6870">
                                            <p:txEl>
                                              <p:pRg st="0" end="0"/>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6870">
                                            <p:txEl>
                                              <p:pRg st="0" end="0"/>
                                            </p:txEl>
                                          </p:spTgt>
                                        </p:tgtEl>
                                        <p:attrNameLst>
                                          <p:attrName>ppt_y</p:attrName>
                                        </p:attrNameLst>
                                      </p:cBhvr>
                                      <p:tavLst>
                                        <p:tav tm="0">
                                          <p:val>
                                            <p:strVal val="#ppt_y+0.1"/>
                                          </p:val>
                                        </p:tav>
                                        <p:tav tm="100000">
                                          <p:val>
                                            <p:strVal val="#ppt_y"/>
                                          </p:val>
                                        </p:tav>
                                      </p:tavLst>
                                    </p:anim>
                                  </p:childTnLst>
                                </p:cTn>
                              </p:par>
                              <p:par>
                                <p:cTn id="32" presetID="17" presetClass="entr" presetSubtype="10" fill="hold" nodeType="withEffect">
                                  <p:stCondLst>
                                    <p:cond delay="0"/>
                                  </p:stCondLst>
                                  <p:childTnLst>
                                    <p:set>
                                      <p:cBhvr>
                                        <p:cTn id="33" dur="1" fill="hold">
                                          <p:stCondLst>
                                            <p:cond delay="0"/>
                                          </p:stCondLst>
                                        </p:cTn>
                                        <p:tgtEl>
                                          <p:spTgt spid="36869"/>
                                        </p:tgtEl>
                                        <p:attrNameLst>
                                          <p:attrName>style.visibility</p:attrName>
                                        </p:attrNameLst>
                                      </p:cBhvr>
                                      <p:to>
                                        <p:strVal val="visible"/>
                                      </p:to>
                                    </p:set>
                                    <p:anim calcmode="lin" valueType="num">
                                      <p:cBhvr>
                                        <p:cTn id="34" dur="2000" fill="hold"/>
                                        <p:tgtEl>
                                          <p:spTgt spid="36869"/>
                                        </p:tgtEl>
                                        <p:attrNameLst>
                                          <p:attrName>ppt_w</p:attrName>
                                        </p:attrNameLst>
                                      </p:cBhvr>
                                      <p:tavLst>
                                        <p:tav tm="0">
                                          <p:val>
                                            <p:fltVal val="0"/>
                                          </p:val>
                                        </p:tav>
                                        <p:tav tm="100000">
                                          <p:val>
                                            <p:strVal val="#ppt_w"/>
                                          </p:val>
                                        </p:tav>
                                      </p:tavLst>
                                    </p:anim>
                                    <p:anim calcmode="lin" valueType="num">
                                      <p:cBhvr>
                                        <p:cTn id="35" dur="2000" fill="hold"/>
                                        <p:tgtEl>
                                          <p:spTgt spid="36869"/>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6870">
                                            <p:txEl>
                                              <p:pRg st="2" end="2"/>
                                            </p:txEl>
                                          </p:spTgt>
                                        </p:tgtEl>
                                        <p:attrNameLst>
                                          <p:attrName>style.visibility</p:attrName>
                                        </p:attrNameLst>
                                      </p:cBhvr>
                                      <p:to>
                                        <p:strVal val="visible"/>
                                      </p:to>
                                    </p:set>
                                    <p:anim calcmode="lin" valueType="num">
                                      <p:cBhvr additive="base">
                                        <p:cTn id="40" dur="500" fill="hold"/>
                                        <p:tgtEl>
                                          <p:spTgt spid="3687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6870">
                                            <p:txEl>
                                              <p:pRg st="2" end="2"/>
                                            </p:txEl>
                                          </p:spTgt>
                                        </p:tgtEl>
                                        <p:attrNameLst>
                                          <p:attrName>ppt_y</p:attrName>
                                        </p:attrNameLst>
                                      </p:cBhvr>
                                      <p:tavLst>
                                        <p:tav tm="0">
                                          <p:val>
                                            <p:strVal val="1+#ppt_h/2"/>
                                          </p:val>
                                        </p:tav>
                                        <p:tav tm="100000">
                                          <p:val>
                                            <p:strVal val="#ppt_y"/>
                                          </p:val>
                                        </p:tav>
                                      </p:tavLst>
                                    </p:anim>
                                  </p:childTnLst>
                                </p:cTn>
                              </p:par>
                              <p:par>
                                <p:cTn id="42" presetID="17" presetClass="entr" presetSubtype="10" fill="hold" nodeType="withEffect">
                                  <p:stCondLst>
                                    <p:cond delay="0"/>
                                  </p:stCondLst>
                                  <p:childTnLst>
                                    <p:set>
                                      <p:cBhvr>
                                        <p:cTn id="43" dur="1" fill="hold">
                                          <p:stCondLst>
                                            <p:cond delay="0"/>
                                          </p:stCondLst>
                                        </p:cTn>
                                        <p:tgtEl>
                                          <p:spTgt spid="36874"/>
                                        </p:tgtEl>
                                        <p:attrNameLst>
                                          <p:attrName>style.visibility</p:attrName>
                                        </p:attrNameLst>
                                      </p:cBhvr>
                                      <p:to>
                                        <p:strVal val="visible"/>
                                      </p:to>
                                    </p:set>
                                    <p:anim calcmode="lin" valueType="num">
                                      <p:cBhvr>
                                        <p:cTn id="44" dur="2000" fill="hold"/>
                                        <p:tgtEl>
                                          <p:spTgt spid="36874"/>
                                        </p:tgtEl>
                                        <p:attrNameLst>
                                          <p:attrName>ppt_w</p:attrName>
                                        </p:attrNameLst>
                                      </p:cBhvr>
                                      <p:tavLst>
                                        <p:tav tm="0">
                                          <p:val>
                                            <p:fltVal val="0"/>
                                          </p:val>
                                        </p:tav>
                                        <p:tav tm="100000">
                                          <p:val>
                                            <p:strVal val="#ppt_w"/>
                                          </p:val>
                                        </p:tav>
                                      </p:tavLst>
                                    </p:anim>
                                    <p:anim calcmode="lin" valueType="num">
                                      <p:cBhvr>
                                        <p:cTn id="45" dur="2000" fill="hold"/>
                                        <p:tgtEl>
                                          <p:spTgt spid="368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2286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Potential Energy includes an object’s potential for creating motion, so an object that is in a position that could lead to motion has Potential energy. </a:t>
            </a:r>
          </a:p>
          <a:p>
            <a:pPr eaLnBrk="1" hangingPunct="1">
              <a:spcBef>
                <a:spcPct val="0"/>
              </a:spcBef>
              <a:buClrTx/>
              <a:buSzTx/>
              <a:buFontTx/>
              <a:buNone/>
            </a:pPr>
            <a:endParaRPr lang="en-US" altLang="en-US" sz="2400" b="1">
              <a:solidFill>
                <a:schemeClr val="tx1"/>
              </a:solidFill>
              <a:latin typeface="Tahoma" pitchFamily="34" charset="0"/>
            </a:endParaRPr>
          </a:p>
          <a:p>
            <a:pPr eaLnBrk="1" hangingPunct="1">
              <a:spcBef>
                <a:spcPct val="0"/>
              </a:spcBef>
              <a:buClrTx/>
              <a:buSzTx/>
              <a:buFontTx/>
              <a:buNone/>
            </a:pPr>
            <a:r>
              <a:rPr lang="en-US" altLang="en-US" sz="2400">
                <a:solidFill>
                  <a:schemeClr val="tx1"/>
                </a:solidFill>
                <a:latin typeface="Tahoma" pitchFamily="34" charset="0"/>
              </a:rPr>
              <a:t>Recall the archer:  The bow in the pulled back postion has the ability to cause motion; this is an example of </a:t>
            </a:r>
            <a:r>
              <a:rPr lang="en-US" altLang="en-US" sz="2400" b="1">
                <a:solidFill>
                  <a:schemeClr val="tx1"/>
                </a:solidFill>
                <a:latin typeface="Tahoma" pitchFamily="34" charset="0"/>
              </a:rPr>
              <a:t>elastic potential energy.</a:t>
            </a:r>
          </a:p>
          <a:p>
            <a:pPr eaLnBrk="1" hangingPunct="1">
              <a:spcBef>
                <a:spcPct val="0"/>
              </a:spcBef>
              <a:buClrTx/>
              <a:buSzTx/>
              <a:buFontTx/>
              <a:buNone/>
            </a:pPr>
            <a:endParaRPr lang="en-US" altLang="en-US" sz="2400" b="1">
              <a:solidFill>
                <a:schemeClr val="tx1"/>
              </a:solidFill>
              <a:latin typeface="Tahoma" pitchFamily="34" charset="0"/>
            </a:endParaRPr>
          </a:p>
        </p:txBody>
      </p:sp>
      <p:sp>
        <p:nvSpPr>
          <p:cNvPr id="16387" name="Text Box 3"/>
          <p:cNvSpPr txBox="1">
            <a:spLocks noChangeArrowheads="1"/>
          </p:cNvSpPr>
          <p:nvPr/>
        </p:nvSpPr>
        <p:spPr bwMode="auto">
          <a:xfrm>
            <a:off x="228600" y="34290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An object that is elevated has “gravitational potential energy.  </a:t>
            </a:r>
            <a:endParaRPr lang="en-US" altLang="en-US" sz="2400" b="1">
              <a:solidFill>
                <a:schemeClr val="tx1"/>
              </a:solidFill>
              <a:latin typeface="Times New Roman" pitchFamily="18" charset="0"/>
            </a:endParaRPr>
          </a:p>
        </p:txBody>
      </p:sp>
      <p:sp>
        <p:nvSpPr>
          <p:cNvPr id="16389" name="Text Box 5"/>
          <p:cNvSpPr txBox="1">
            <a:spLocks noChangeArrowheads="1"/>
          </p:cNvSpPr>
          <p:nvPr/>
        </p:nvSpPr>
        <p:spPr bwMode="auto">
          <a:xfrm>
            <a:off x="1828800" y="4343400"/>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G.P.E. = weight X height</a:t>
            </a:r>
          </a:p>
        </p:txBody>
      </p:sp>
      <p:sp>
        <p:nvSpPr>
          <p:cNvPr id="21509" name="Text Box 6"/>
          <p:cNvSpPr txBox="1">
            <a:spLocks noChangeArrowheads="1"/>
          </p:cNvSpPr>
          <p:nvPr/>
        </p:nvSpPr>
        <p:spPr bwMode="auto">
          <a:xfrm>
            <a:off x="762000" y="4343400"/>
            <a:ext cx="775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r>
              <a:rPr lang="en-US" altLang="en-US" sz="2400" b="1">
                <a:solidFill>
                  <a:schemeClr val="tx1"/>
                </a:solidFill>
                <a:latin typeface="Times New Roman" pitchFamily="18" charset="0"/>
              </a:rPr>
              <a:t> </a:t>
            </a:r>
            <a:endParaRPr lang="en-US" altLang="en-US" sz="2400">
              <a:solidFill>
                <a:schemeClr val="tx1"/>
              </a:solidFill>
              <a:latin typeface="Tahoma" pitchFamily="34" charset="0"/>
            </a:endParaRPr>
          </a:p>
        </p:txBody>
      </p:sp>
      <p:sp>
        <p:nvSpPr>
          <p:cNvPr id="21510" name="Text Box 7"/>
          <p:cNvSpPr txBox="1">
            <a:spLocks noChangeArrowheads="1"/>
          </p:cNvSpPr>
          <p:nvPr/>
        </p:nvSpPr>
        <p:spPr bwMode="auto">
          <a:xfrm flipH="1">
            <a:off x="685800" y="4953000"/>
            <a:ext cx="7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2400">
              <a:solidFill>
                <a:schemeClr val="tx1"/>
              </a:solidFill>
              <a:latin typeface="Tahoma" pitchFamily="34" charset="0"/>
            </a:endParaRPr>
          </a:p>
        </p:txBody>
      </p:sp>
      <p:sp>
        <p:nvSpPr>
          <p:cNvPr id="21511" name="Text Box 8"/>
          <p:cNvSpPr txBox="1">
            <a:spLocks noChangeArrowheads="1"/>
          </p:cNvSpPr>
          <p:nvPr/>
        </p:nvSpPr>
        <p:spPr bwMode="auto">
          <a:xfrm>
            <a:off x="822325" y="4841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2400" b="1">
              <a:solidFill>
                <a:schemeClr val="tx1"/>
              </a:solidFill>
              <a:latin typeface="Times New Roman" pitchFamily="18" charset="0"/>
            </a:endParaRPr>
          </a:p>
        </p:txBody>
      </p:sp>
      <p:sp>
        <p:nvSpPr>
          <p:cNvPr id="16393" name="Text Box 9"/>
          <p:cNvSpPr txBox="1">
            <a:spLocks noChangeArrowheads="1"/>
          </p:cNvSpPr>
          <p:nvPr/>
        </p:nvSpPr>
        <p:spPr bwMode="auto">
          <a:xfrm>
            <a:off x="381000" y="48006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Ex:  a hiker would gain more G.P.E. by climbing to a greater height or by increasing weight, maybe by wearing a backpack.</a:t>
            </a:r>
          </a:p>
        </p:txBody>
      </p:sp>
    </p:spTree>
    <p:extLst>
      <p:ext uri="{BB962C8B-B14F-4D97-AF65-F5344CB8AC3E}">
        <p14:creationId xmlns:p14="http://schemas.microsoft.com/office/powerpoint/2010/main" val="25567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animEffect transition="in" filter="checkerboard(across)">
                                      <p:cBhvr>
                                        <p:cTn id="11" dur="500"/>
                                        <p:tgtEl>
                                          <p:spTgt spid="16386">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fade">
                                      <p:cBhvr>
                                        <p:cTn id="16" dur="800" decel="100000"/>
                                        <p:tgtEl>
                                          <p:spTgt spid="16387">
                                            <p:txEl>
                                              <p:pRg st="0" end="0"/>
                                            </p:txEl>
                                          </p:spTgt>
                                        </p:tgtEl>
                                      </p:cBhvr>
                                    </p:animEffect>
                                    <p:anim calcmode="lin" valueType="num">
                                      <p:cBhvr>
                                        <p:cTn id="17" dur="800" decel="100000" fill="hold"/>
                                        <p:tgtEl>
                                          <p:spTgt spid="16387">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6387">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6387">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6387">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638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6389"/>
                                        </p:tgtEl>
                                        <p:attrNameLst>
                                          <p:attrName>style.visibility</p:attrName>
                                        </p:attrNameLst>
                                      </p:cBhvr>
                                      <p:to>
                                        <p:strVal val="visible"/>
                                      </p:to>
                                    </p:set>
                                    <p:anim calcmode="lin" valueType="num">
                                      <p:cBhvr>
                                        <p:cTn id="26" dur="1000" fill="hold"/>
                                        <p:tgtEl>
                                          <p:spTgt spid="16389"/>
                                        </p:tgtEl>
                                        <p:attrNameLst>
                                          <p:attrName>ppt_w</p:attrName>
                                        </p:attrNameLst>
                                      </p:cBhvr>
                                      <p:tavLst>
                                        <p:tav tm="0">
                                          <p:val>
                                            <p:fltVal val="0"/>
                                          </p:val>
                                        </p:tav>
                                        <p:tav tm="100000">
                                          <p:val>
                                            <p:strVal val="#ppt_w"/>
                                          </p:val>
                                        </p:tav>
                                      </p:tavLst>
                                    </p:anim>
                                    <p:anim calcmode="lin" valueType="num">
                                      <p:cBhvr>
                                        <p:cTn id="27" dur="10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393"/>
                                        </p:tgtEl>
                                        <p:attrNameLst>
                                          <p:attrName>style.visibility</p:attrName>
                                        </p:attrNameLst>
                                      </p:cBhvr>
                                      <p:to>
                                        <p:strVal val="visible"/>
                                      </p:to>
                                    </p:set>
                                    <p:anim calcmode="lin" valueType="num">
                                      <p:cBhvr additive="base">
                                        <p:cTn id="32" dur="2000" fill="hold"/>
                                        <p:tgtEl>
                                          <p:spTgt spid="16393"/>
                                        </p:tgtEl>
                                        <p:attrNameLst>
                                          <p:attrName>ppt_x</p:attrName>
                                        </p:attrNameLst>
                                      </p:cBhvr>
                                      <p:tavLst>
                                        <p:tav tm="0">
                                          <p:val>
                                            <p:strVal val="#ppt_x"/>
                                          </p:val>
                                        </p:tav>
                                        <p:tav tm="100000">
                                          <p:val>
                                            <p:strVal val="#ppt_x"/>
                                          </p:val>
                                        </p:tav>
                                      </p:tavLst>
                                    </p:anim>
                                    <p:anim calcmode="lin" valueType="num">
                                      <p:cBhvr additive="base">
                                        <p:cTn id="33" dur="2000" fill="hold"/>
                                        <p:tgtEl>
                                          <p:spTgt spid="16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228600"/>
            <a:ext cx="595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b="1">
                <a:solidFill>
                  <a:schemeClr val="tx1"/>
                </a:solidFill>
                <a:latin typeface="Tahoma" pitchFamily="34" charset="0"/>
              </a:rPr>
              <a:t>FORMS OF ENERGY</a:t>
            </a:r>
            <a:endParaRPr lang="en-US" altLang="en-US" sz="2400" b="1">
              <a:solidFill>
                <a:schemeClr val="tx1"/>
              </a:solidFill>
              <a:latin typeface="Times New Roman" pitchFamily="18" charset="0"/>
            </a:endParaRPr>
          </a:p>
        </p:txBody>
      </p:sp>
      <p:sp>
        <p:nvSpPr>
          <p:cNvPr id="17411" name="Text Box 3"/>
          <p:cNvSpPr txBox="1">
            <a:spLocks noChangeArrowheads="1"/>
          </p:cNvSpPr>
          <p:nvPr/>
        </p:nvSpPr>
        <p:spPr bwMode="auto">
          <a:xfrm>
            <a:off x="381000" y="762000"/>
            <a:ext cx="489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The SIX main forms of energy are: </a:t>
            </a:r>
          </a:p>
        </p:txBody>
      </p:sp>
      <p:sp>
        <p:nvSpPr>
          <p:cNvPr id="17412" name="Text Box 4"/>
          <p:cNvSpPr txBox="1">
            <a:spLocks noChangeArrowheads="1"/>
          </p:cNvSpPr>
          <p:nvPr/>
        </p:nvSpPr>
        <p:spPr bwMode="auto">
          <a:xfrm>
            <a:off x="669925" y="1412875"/>
            <a:ext cx="428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Mechanical (includes sound)</a:t>
            </a:r>
          </a:p>
        </p:txBody>
      </p:sp>
      <p:sp>
        <p:nvSpPr>
          <p:cNvPr id="17413" name="Text Box 5"/>
          <p:cNvSpPr txBox="1">
            <a:spLocks noChangeArrowheads="1"/>
          </p:cNvSpPr>
          <p:nvPr/>
        </p:nvSpPr>
        <p:spPr bwMode="auto">
          <a:xfrm>
            <a:off x="1905000" y="2057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Heat (Thermal)  </a:t>
            </a:r>
          </a:p>
        </p:txBody>
      </p:sp>
      <p:sp>
        <p:nvSpPr>
          <p:cNvPr id="17414" name="Text Box 6"/>
          <p:cNvSpPr txBox="1">
            <a:spLocks noChangeArrowheads="1"/>
          </p:cNvSpPr>
          <p:nvPr/>
        </p:nvSpPr>
        <p:spPr bwMode="auto">
          <a:xfrm>
            <a:off x="2743200" y="2743200"/>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Chemical </a:t>
            </a:r>
          </a:p>
        </p:txBody>
      </p:sp>
      <p:sp>
        <p:nvSpPr>
          <p:cNvPr id="17415" name="Text Box 7"/>
          <p:cNvSpPr txBox="1">
            <a:spLocks noChangeArrowheads="1"/>
          </p:cNvSpPr>
          <p:nvPr/>
        </p:nvSpPr>
        <p:spPr bwMode="auto">
          <a:xfrm>
            <a:off x="3733800" y="3733800"/>
            <a:ext cx="2530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Electromagnetic (includes Light)</a:t>
            </a:r>
          </a:p>
        </p:txBody>
      </p:sp>
      <p:sp>
        <p:nvSpPr>
          <p:cNvPr id="17416" name="Text Box 8"/>
          <p:cNvSpPr txBox="1">
            <a:spLocks noChangeArrowheads="1"/>
          </p:cNvSpPr>
          <p:nvPr/>
        </p:nvSpPr>
        <p:spPr bwMode="auto">
          <a:xfrm>
            <a:off x="5410200" y="48006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Nuclear</a:t>
            </a:r>
            <a:r>
              <a:rPr lang="en-US" altLang="en-US" sz="2400" b="1">
                <a:solidFill>
                  <a:schemeClr val="tx1"/>
                </a:solidFill>
                <a:latin typeface="Times New Roman" pitchFamily="18" charset="0"/>
              </a:rPr>
              <a:t> </a:t>
            </a:r>
          </a:p>
        </p:txBody>
      </p:sp>
      <p:sp>
        <p:nvSpPr>
          <p:cNvPr id="17417" name="Text Box 9"/>
          <p:cNvSpPr txBox="1">
            <a:spLocks noChangeArrowheads="1"/>
          </p:cNvSpPr>
          <p:nvPr/>
        </p:nvSpPr>
        <p:spPr bwMode="auto">
          <a:xfrm>
            <a:off x="6934200" y="56388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en-US" sz="2400">
                <a:solidFill>
                  <a:schemeClr val="tx1"/>
                </a:solidFill>
                <a:latin typeface="Tahoma" pitchFamily="34" charset="0"/>
              </a:rPr>
              <a:t>Electrical </a:t>
            </a:r>
          </a:p>
        </p:txBody>
      </p:sp>
    </p:spTree>
    <p:extLst>
      <p:ext uri="{BB962C8B-B14F-4D97-AF65-F5344CB8AC3E}">
        <p14:creationId xmlns:p14="http://schemas.microsoft.com/office/powerpoint/2010/main" val="81595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3000" fill="hold"/>
                                        <p:tgtEl>
                                          <p:spTgt spid="17410"/>
                                        </p:tgtEl>
                                        <p:attrNameLst>
                                          <p:attrName>ppt_x</p:attrName>
                                        </p:attrNameLst>
                                      </p:cBhvr>
                                      <p:tavLst>
                                        <p:tav tm="0">
                                          <p:val>
                                            <p:strVal val="#ppt_x"/>
                                          </p:val>
                                        </p:tav>
                                        <p:tav tm="100000">
                                          <p:val>
                                            <p:strVal val="#ppt_x"/>
                                          </p:val>
                                        </p:tav>
                                      </p:tavLst>
                                    </p:anim>
                                    <p:anim calcmode="lin" valueType="num">
                                      <p:cBhvr additive="base">
                                        <p:cTn id="8" dur="3000" fill="hold"/>
                                        <p:tgtEl>
                                          <p:spTgt spid="1741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2000" fill="hold"/>
                                        <p:tgtEl>
                                          <p:spTgt spid="17411"/>
                                        </p:tgtEl>
                                        <p:attrNameLst>
                                          <p:attrName>ppt_x</p:attrName>
                                        </p:attrNameLst>
                                      </p:cBhvr>
                                      <p:tavLst>
                                        <p:tav tm="0">
                                          <p:val>
                                            <p:strVal val="0-#ppt_w/2"/>
                                          </p:val>
                                        </p:tav>
                                        <p:tav tm="100000">
                                          <p:val>
                                            <p:strVal val="#ppt_x"/>
                                          </p:val>
                                        </p:tav>
                                      </p:tavLst>
                                    </p:anim>
                                    <p:anim calcmode="lin" valueType="num">
                                      <p:cBhvr additive="base">
                                        <p:cTn id="12" dur="2000" fill="hold"/>
                                        <p:tgtEl>
                                          <p:spTgt spid="17411"/>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p:cTn id="15" dur="3000" fill="hold"/>
                                        <p:tgtEl>
                                          <p:spTgt spid="17412"/>
                                        </p:tgtEl>
                                        <p:attrNameLst>
                                          <p:attrName>ppt_w</p:attrName>
                                        </p:attrNameLst>
                                      </p:cBhvr>
                                      <p:tavLst>
                                        <p:tav tm="0">
                                          <p:val>
                                            <p:fltVal val="0"/>
                                          </p:val>
                                        </p:tav>
                                        <p:tav tm="100000">
                                          <p:val>
                                            <p:strVal val="#ppt_w"/>
                                          </p:val>
                                        </p:tav>
                                      </p:tavLst>
                                    </p:anim>
                                    <p:anim calcmode="lin" valueType="num">
                                      <p:cBhvr>
                                        <p:cTn id="16" dur="3000" fill="hold"/>
                                        <p:tgtEl>
                                          <p:spTgt spid="17412"/>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3000" fill="hold"/>
                                        <p:tgtEl>
                                          <p:spTgt spid="17413"/>
                                        </p:tgtEl>
                                        <p:attrNameLst>
                                          <p:attrName>ppt_w</p:attrName>
                                        </p:attrNameLst>
                                      </p:cBhvr>
                                      <p:tavLst>
                                        <p:tav tm="0">
                                          <p:val>
                                            <p:fltVal val="0"/>
                                          </p:val>
                                        </p:tav>
                                        <p:tav tm="100000">
                                          <p:val>
                                            <p:strVal val="#ppt_w"/>
                                          </p:val>
                                        </p:tav>
                                      </p:tavLst>
                                    </p:anim>
                                    <p:anim calcmode="lin" valueType="num">
                                      <p:cBhvr>
                                        <p:cTn id="20" dur="3000" fill="hold"/>
                                        <p:tgtEl>
                                          <p:spTgt spid="17413"/>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7414"/>
                                        </p:tgtEl>
                                        <p:attrNameLst>
                                          <p:attrName>style.visibility</p:attrName>
                                        </p:attrNameLst>
                                      </p:cBhvr>
                                      <p:to>
                                        <p:strVal val="visible"/>
                                      </p:to>
                                    </p:set>
                                    <p:anim calcmode="lin" valueType="num">
                                      <p:cBhvr>
                                        <p:cTn id="23" dur="3000" fill="hold"/>
                                        <p:tgtEl>
                                          <p:spTgt spid="17414"/>
                                        </p:tgtEl>
                                        <p:attrNameLst>
                                          <p:attrName>ppt_w</p:attrName>
                                        </p:attrNameLst>
                                      </p:cBhvr>
                                      <p:tavLst>
                                        <p:tav tm="0">
                                          <p:val>
                                            <p:fltVal val="0"/>
                                          </p:val>
                                        </p:tav>
                                        <p:tav tm="100000">
                                          <p:val>
                                            <p:strVal val="#ppt_w"/>
                                          </p:val>
                                        </p:tav>
                                      </p:tavLst>
                                    </p:anim>
                                    <p:anim calcmode="lin" valueType="num">
                                      <p:cBhvr>
                                        <p:cTn id="24" dur="3000" fill="hold"/>
                                        <p:tgtEl>
                                          <p:spTgt spid="17414"/>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7415"/>
                                        </p:tgtEl>
                                        <p:attrNameLst>
                                          <p:attrName>style.visibility</p:attrName>
                                        </p:attrNameLst>
                                      </p:cBhvr>
                                      <p:to>
                                        <p:strVal val="visible"/>
                                      </p:to>
                                    </p:set>
                                    <p:anim calcmode="lin" valueType="num">
                                      <p:cBhvr>
                                        <p:cTn id="27" dur="3000" fill="hold"/>
                                        <p:tgtEl>
                                          <p:spTgt spid="17415"/>
                                        </p:tgtEl>
                                        <p:attrNameLst>
                                          <p:attrName>ppt_w</p:attrName>
                                        </p:attrNameLst>
                                      </p:cBhvr>
                                      <p:tavLst>
                                        <p:tav tm="0">
                                          <p:val>
                                            <p:fltVal val="0"/>
                                          </p:val>
                                        </p:tav>
                                        <p:tav tm="100000">
                                          <p:val>
                                            <p:strVal val="#ppt_w"/>
                                          </p:val>
                                        </p:tav>
                                      </p:tavLst>
                                    </p:anim>
                                    <p:anim calcmode="lin" valueType="num">
                                      <p:cBhvr>
                                        <p:cTn id="28" dur="3000" fill="hold"/>
                                        <p:tgtEl>
                                          <p:spTgt spid="1741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3000" fill="hold"/>
                                        <p:tgtEl>
                                          <p:spTgt spid="17416"/>
                                        </p:tgtEl>
                                        <p:attrNameLst>
                                          <p:attrName>ppt_w</p:attrName>
                                        </p:attrNameLst>
                                      </p:cBhvr>
                                      <p:tavLst>
                                        <p:tav tm="0">
                                          <p:val>
                                            <p:fltVal val="0"/>
                                          </p:val>
                                        </p:tav>
                                        <p:tav tm="100000">
                                          <p:val>
                                            <p:strVal val="#ppt_w"/>
                                          </p:val>
                                        </p:tav>
                                      </p:tavLst>
                                    </p:anim>
                                    <p:anim calcmode="lin" valueType="num">
                                      <p:cBhvr>
                                        <p:cTn id="32" dur="3000" fill="hold"/>
                                        <p:tgtEl>
                                          <p:spTgt spid="17416"/>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7417"/>
                                        </p:tgtEl>
                                        <p:attrNameLst>
                                          <p:attrName>style.visibility</p:attrName>
                                        </p:attrNameLst>
                                      </p:cBhvr>
                                      <p:to>
                                        <p:strVal val="visible"/>
                                      </p:to>
                                    </p:set>
                                    <p:anim calcmode="lin" valueType="num">
                                      <p:cBhvr>
                                        <p:cTn id="35" dur="3000" fill="hold"/>
                                        <p:tgtEl>
                                          <p:spTgt spid="17417"/>
                                        </p:tgtEl>
                                        <p:attrNameLst>
                                          <p:attrName>ppt_w</p:attrName>
                                        </p:attrNameLst>
                                      </p:cBhvr>
                                      <p:tavLst>
                                        <p:tav tm="0">
                                          <p:val>
                                            <p:fltVal val="0"/>
                                          </p:val>
                                        </p:tav>
                                        <p:tav tm="100000">
                                          <p:val>
                                            <p:strVal val="#ppt_w"/>
                                          </p:val>
                                        </p:tav>
                                      </p:tavLst>
                                    </p:anim>
                                    <p:anim calcmode="lin" valueType="num">
                                      <p:cBhvr>
                                        <p:cTn id="36" dur="3000" fill="hold"/>
                                        <p:tgtEl>
                                          <p:spTgt spid="17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17414" grpId="0"/>
      <p:bldP spid="17415" grpId="0"/>
      <p:bldP spid="17416" grpId="0"/>
      <p:bldP spid="174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3991</TotalTime>
  <Words>1700</Words>
  <Application>Microsoft Office PowerPoint</Application>
  <PresentationFormat>On-screen Show (4:3)</PresentationFormat>
  <Paragraphs>198</Paragraphs>
  <Slides>44</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8" baseType="lpstr">
      <vt:lpstr>Arial</vt:lpstr>
      <vt:lpstr>Arial Rounded MT Bold</vt:lpstr>
      <vt:lpstr>Calibri</vt:lpstr>
      <vt:lpstr>Chiller</vt:lpstr>
      <vt:lpstr>Comic Sans MS</vt:lpstr>
      <vt:lpstr>Harrington</vt:lpstr>
      <vt:lpstr>Lucida Sans Unicode</vt:lpstr>
      <vt:lpstr>Script MT Bold</vt:lpstr>
      <vt:lpstr>Tahoma</vt:lpstr>
      <vt:lpstr>Times New Roman</vt:lpstr>
      <vt:lpstr>Wingdings</vt:lpstr>
      <vt:lpstr>Wingdings 2</vt:lpstr>
      <vt:lpstr>Office Theme</vt:lpstr>
      <vt:lpstr>Clip</vt:lpstr>
      <vt:lpstr>Energy</vt:lpstr>
      <vt:lpstr>What is Energy?</vt:lpstr>
      <vt:lpstr>PowerPoint Presentation</vt:lpstr>
      <vt:lpstr>Energizer – 2/4/13  Potential or Kinetic?</vt:lpstr>
      <vt:lpstr>Kinds of Energy</vt:lpstr>
      <vt:lpstr>An object in motion has the ability to do work, therefore it has energy.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Sound (Mechanical) Energy</vt:lpstr>
      <vt:lpstr>Energy Conversion</vt:lpstr>
      <vt:lpstr>Conversions involving CHEMICAL energy…</vt:lpstr>
      <vt:lpstr>Where does chemical energy come from?</vt:lpstr>
      <vt:lpstr>PowerPoint Presentation</vt:lpstr>
      <vt:lpstr>PowerPoint Presentation</vt:lpstr>
      <vt:lpstr>Label the energy conversions…</vt:lpstr>
      <vt:lpstr>PowerPoint Presentation</vt:lpstr>
      <vt:lpstr>Temperature and Thermal Energy What’s the difference?</vt:lpstr>
      <vt:lpstr>Temperature</vt:lpstr>
      <vt:lpstr>Temperature and Thermal Energy What’s the difference?</vt:lpstr>
      <vt:lpstr> Temperature and Thermal Energy </vt:lpstr>
      <vt:lpstr>Temperature VS Thermal Energy</vt:lpstr>
      <vt:lpstr>A Question to Consider…</vt:lpstr>
      <vt:lpstr>PowerPoint Presentation</vt:lpstr>
      <vt:lpstr>3 Types of Heat Transfer</vt:lpstr>
      <vt:lpstr>Conduction</vt:lpstr>
      <vt:lpstr>Why does metal feel colder than wood, if they are both at the same temperature?</vt:lpstr>
      <vt:lpstr>Convection</vt:lpstr>
      <vt:lpstr>Water movement</vt:lpstr>
      <vt:lpstr>Radiation</vt:lpstr>
      <vt:lpstr>The third method of heat transfer</vt:lpstr>
      <vt:lpstr>Radiation </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Windows User</dc:creator>
  <cp:lastModifiedBy>Mcmahon, Colleen</cp:lastModifiedBy>
  <cp:revision>5</cp:revision>
  <dcterms:created xsi:type="dcterms:W3CDTF">2015-02-03T18:05:17Z</dcterms:created>
  <dcterms:modified xsi:type="dcterms:W3CDTF">2019-01-09T15:25:38Z</dcterms:modified>
</cp:coreProperties>
</file>