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F8D82-8E12-408E-B080-C1048F68DFFD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3E177-4540-492B-89E0-F3C7F6174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3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46063" indent="-246063" eaLnBrk="1" hangingPunct="1">
              <a:spcBef>
                <a:spcPct val="0"/>
              </a:spcBef>
            </a:pPr>
            <a:r>
              <a:rPr lang="en-US" altLang="en-US" b="1"/>
              <a:t>Sec.1: </a:t>
            </a:r>
            <a:r>
              <a:rPr lang="en-US" altLang="en-US" b="1" u="sng"/>
              <a:t>The Nature of Force</a:t>
            </a:r>
            <a:r>
              <a:rPr lang="en-US" altLang="en-US" b="1"/>
              <a:t> (page 312)</a:t>
            </a:r>
          </a:p>
          <a:p>
            <a:pPr marL="246063" indent="-246063" eaLnBrk="1" hangingPunct="1">
              <a:spcBef>
                <a:spcPct val="0"/>
              </a:spcBef>
            </a:pPr>
            <a:r>
              <a:rPr lang="en-US" altLang="en-US" b="1"/>
              <a:t>A </a:t>
            </a:r>
            <a:r>
              <a:rPr lang="en-US" altLang="en-US" b="1" u="sng"/>
              <a:t>force</a:t>
            </a:r>
            <a:r>
              <a:rPr lang="en-US" altLang="en-US" b="1"/>
              <a:t> gives energy to an object, sometimes causing it to start moving, or changing direction.</a:t>
            </a:r>
          </a:p>
          <a:p>
            <a:pPr marL="246063" indent="-246063" eaLnBrk="1" hangingPunct="1">
              <a:spcBef>
                <a:spcPct val="0"/>
              </a:spcBef>
            </a:pPr>
            <a:endParaRPr lang="en-US" altLang="en-US" b="1"/>
          </a:p>
          <a:p>
            <a:pPr marL="246063" indent="-246063" eaLnBrk="1" hangingPunct="1">
              <a:spcBef>
                <a:spcPct val="0"/>
              </a:spcBef>
            </a:pPr>
            <a:r>
              <a:rPr lang="en-US" altLang="en-US" b="1"/>
              <a:t>A force can push or pull.</a:t>
            </a:r>
          </a:p>
          <a:p>
            <a:pPr marL="246063" indent="-246063" eaLnBrk="1" hangingPunct="1">
              <a:spcBef>
                <a:spcPct val="0"/>
              </a:spcBef>
            </a:pPr>
            <a:endParaRPr lang="en-US" altLang="en-US" b="1"/>
          </a:p>
          <a:p>
            <a:pPr marL="246063" indent="-246063" eaLnBrk="1" hangingPunct="1">
              <a:spcBef>
                <a:spcPct val="0"/>
              </a:spcBef>
            </a:pPr>
            <a:r>
              <a:rPr lang="en-US" altLang="en-US" b="1"/>
              <a:t>Forces can be </a:t>
            </a:r>
            <a:r>
              <a:rPr lang="en-US" altLang="en-US" b="1" i="1" u="sng"/>
              <a:t>balanced</a:t>
            </a:r>
            <a:r>
              <a:rPr lang="en-US" altLang="en-US" b="1"/>
              <a:t> or </a:t>
            </a:r>
            <a:r>
              <a:rPr lang="en-US" altLang="en-US" b="1" i="1" u="sng"/>
              <a:t>unbalanced</a:t>
            </a:r>
            <a:r>
              <a:rPr lang="en-US" altLang="en-US" b="1"/>
              <a:t> depending on the effect the force has on the </a:t>
            </a:r>
            <a:r>
              <a:rPr lang="en-US" altLang="en-US" b="1" u="sng"/>
              <a:t>motion</a:t>
            </a:r>
            <a:r>
              <a:rPr lang="en-US" altLang="en-US" b="1"/>
              <a:t> of the object</a:t>
            </a:r>
          </a:p>
          <a:p>
            <a:pPr marL="246063" indent="-246063" eaLnBrk="1" hangingPunct="1">
              <a:spcBef>
                <a:spcPct val="0"/>
              </a:spcBef>
            </a:pPr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2801296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u="sng"/>
              <a:t>In opposite directions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When two forces act in </a:t>
            </a:r>
            <a:r>
              <a:rPr lang="en-US" altLang="en-US" b="1" i="1"/>
              <a:t>opposite</a:t>
            </a:r>
            <a:r>
              <a:rPr lang="en-US" altLang="en-US" b="1"/>
              <a:t> directions, they combine by subtraction, (cancel each other out).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/>
              <a:t>If one force is greater than the other force, the object will move in the direction of the greater force (tug-of-war)..  </a:t>
            </a:r>
          </a:p>
          <a:p>
            <a:pPr eaLnBrk="1" hangingPunct="1">
              <a:spcBef>
                <a:spcPct val="0"/>
              </a:spcBef>
            </a:pPr>
            <a:endParaRPr lang="en-US" altLang="en-US" u="sng"/>
          </a:p>
        </p:txBody>
      </p:sp>
    </p:spTree>
    <p:extLst>
      <p:ext uri="{BB962C8B-B14F-4D97-AF65-F5344CB8AC3E}">
        <p14:creationId xmlns:p14="http://schemas.microsoft.com/office/powerpoint/2010/main" val="851906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4BF-24DB-4597-A56F-8FF44DA5FCF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C02ABBA-B3E7-4A92-8A24-39A1C348335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22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4BF-24DB-4597-A56F-8FF44DA5FCF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BBA-B3E7-4A92-8A24-39A1C348335F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95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4BF-24DB-4597-A56F-8FF44DA5FCF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BBA-B3E7-4A92-8A24-39A1C348335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904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48768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272AC-59C3-4DBA-9CA5-2C34CFD486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059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89600" y="1600201"/>
            <a:ext cx="48768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9A878-58D3-4711-B038-9DE77F008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404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00500"/>
            <a:ext cx="53848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B2141B95-1B85-4BAF-A6A2-B503C025589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60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600200"/>
            <a:ext cx="51816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1816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812800" y="3886200"/>
            <a:ext cx="105664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3490C-4F79-4235-B13B-9029C4C33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8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4BF-24DB-4597-A56F-8FF44DA5FCF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BBA-B3E7-4A92-8A24-39A1C348335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26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4BF-24DB-4597-A56F-8FF44DA5FCF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BBA-B3E7-4A92-8A24-39A1C348335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14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4BF-24DB-4597-A56F-8FF44DA5FCF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BBA-B3E7-4A92-8A24-39A1C348335F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39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4BF-24DB-4597-A56F-8FF44DA5FCF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BBA-B3E7-4A92-8A24-39A1C348335F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83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4BF-24DB-4597-A56F-8FF44DA5FCF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BBA-B3E7-4A92-8A24-39A1C348335F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58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4BF-24DB-4597-A56F-8FF44DA5FCF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BBA-B3E7-4A92-8A24-39A1C348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14BF-24DB-4597-A56F-8FF44DA5FCF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BBA-B3E7-4A92-8A24-39A1C348335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99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93C14BF-24DB-4597-A56F-8FF44DA5FCF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2ABBA-B3E7-4A92-8A24-39A1C348335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81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C14BF-24DB-4597-A56F-8FF44DA5FCF4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C02ABBA-B3E7-4A92-8A24-39A1C348335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89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universe-review.ca/I07-02-SolarSystem.jpg&amp;imgrefurl=http://universe-review.ca/R01-02-z1-information.htm&amp;h=450&amp;w=574&amp;sz=61&amp;hl=en&amp;start=2&amp;tbnid=f_un7JaJFqxbMM:&amp;tbnh=105&amp;tbnw=134&amp;prev=/images%3Fq%3Duniverse%2Bsolar%2Bsystem%26svnum%3D10%26hl%3Den%26lr%3D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saskschools.ca/curr_content/physics30/kindyn/images/car_speed.gif" TargetMode="External"/><Relationship Id="rId7" Type="http://schemas.openxmlformats.org/officeDocument/2006/relationships/image" Target="http://www.saskschools.ca/curr_content/physics30/kindyn/images/seatbelt.gif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http://www.saskschools.ca/curr_content/physics30/kindyn/images/car_headrest.gif" TargetMode="Externa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>
          <a:xfrm>
            <a:off x="1116019" y="108233"/>
            <a:ext cx="9603275" cy="10492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cap="none" dirty="0"/>
              <a:t>Forces all around us</a:t>
            </a:r>
          </a:p>
        </p:txBody>
      </p:sp>
      <p:pic>
        <p:nvPicPr>
          <p:cNvPr id="61444" name="Picture 4" descr="I07-02-SolarSyste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032" y="2246153"/>
            <a:ext cx="5972262" cy="347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495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cap="none"/>
              <a:t>Unbalanced Forces</a:t>
            </a:r>
          </a:p>
        </p:txBody>
      </p:sp>
      <p:sp>
        <p:nvSpPr>
          <p:cNvPr id="70659" name="Rectangle 3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366395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000"/>
          </a:p>
        </p:txBody>
      </p:sp>
      <p:sp>
        <p:nvSpPr>
          <p:cNvPr id="70660" name="Rectangle 4"/>
          <p:cNvSpPr>
            <a:spLocks noGrp="1"/>
          </p:cNvSpPr>
          <p:nvPr>
            <p:ph type="body" sz="half" idx="2"/>
          </p:nvPr>
        </p:nvSpPr>
        <p:spPr>
          <a:xfrm>
            <a:off x="5784850" y="1600201"/>
            <a:ext cx="366395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In this game of tug of war, the red dog is losing ground.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The applied force of the red dog is not as great as the applied force of the gray dog.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Net force is unbalanced, and in the direction of the gray dog.</a:t>
            </a:r>
          </a:p>
        </p:txBody>
      </p:sp>
      <p:pic>
        <p:nvPicPr>
          <p:cNvPr id="70661" name="Picture 5" descr="Ace%20playing%20tug%20of%20war%20with%20C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3276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412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Newton’s First Law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888921" y="2120319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i="1" dirty="0"/>
              <a:t>An object at rest remains at rest, and an object in motion remains in motion at a constant speed and in a straight line unless acted upon by an unbalanced force.</a:t>
            </a:r>
          </a:p>
        </p:txBody>
      </p:sp>
    </p:spTree>
    <p:extLst>
      <p:ext uri="{BB962C8B-B14F-4D97-AF65-F5344CB8AC3E}">
        <p14:creationId xmlns:p14="http://schemas.microsoft.com/office/powerpoint/2010/main" val="4206661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Part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9589" y="2229376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/>
              <a:t>An object at rest</a:t>
            </a:r>
          </a:p>
          <a:p>
            <a:pPr lvl="1" eaLnBrk="1" hangingPunct="1"/>
            <a:r>
              <a:rPr lang="en-US" altLang="en-US" dirty="0"/>
              <a:t>An object at rest will not move until a push or a pull is exerted on it.</a:t>
            </a:r>
          </a:p>
          <a:p>
            <a:pPr lvl="2" eaLnBrk="1" hangingPunct="1"/>
            <a:r>
              <a:rPr lang="en-US" altLang="en-US" dirty="0"/>
              <a:t>Ex.  You must pull on a chair to get it to move out from under a table.</a:t>
            </a:r>
          </a:p>
        </p:txBody>
      </p:sp>
    </p:spTree>
    <p:extLst>
      <p:ext uri="{BB962C8B-B14F-4D97-AF65-F5344CB8AC3E}">
        <p14:creationId xmlns:p14="http://schemas.microsoft.com/office/powerpoint/2010/main" val="250008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Part 2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095152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dirty="0"/>
              <a:t>An object in motion</a:t>
            </a:r>
          </a:p>
          <a:p>
            <a:pPr lvl="1" eaLnBrk="1" hangingPunct="1"/>
            <a:r>
              <a:rPr lang="en-US" altLang="en-US" dirty="0"/>
              <a:t>In order to slow, speed up or change the direction of an object an unbalanced force must act upon it.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3061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Inertia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1" y="1600201"/>
            <a:ext cx="7485063" cy="1116013"/>
          </a:xfrm>
        </p:spPr>
        <p:txBody>
          <a:bodyPr/>
          <a:lstStyle/>
          <a:p>
            <a:pPr eaLnBrk="1" hangingPunct="1">
              <a:buSzTx/>
              <a:buFont typeface="Wingdings" panose="05000000000000000000" pitchFamily="2" charset="2"/>
              <a:buChar char=""/>
            </a:pPr>
            <a:r>
              <a:rPr lang="en-US" altLang="en-US"/>
              <a:t>The property of an object that resists changes in its state of rest or motion. </a:t>
            </a:r>
          </a:p>
          <a:p>
            <a:pPr eaLnBrk="1" hangingPunct="1"/>
            <a:endParaRPr lang="en-US" altLang="en-US"/>
          </a:p>
        </p:txBody>
      </p:sp>
      <p:pic>
        <p:nvPicPr>
          <p:cNvPr id="74756" name="Picture 4" descr="Heav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54400" y="4502151"/>
            <a:ext cx="1549400" cy="9302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4757" name="Picture 5" descr="Collision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6338" y="4486276"/>
            <a:ext cx="1174750" cy="9302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2895600" y="3276601"/>
            <a:ext cx="259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When stationary difficult to push.</a:t>
            </a:r>
            <a:br>
              <a:rPr lang="en-US" altLang="en-US" sz="1800">
                <a:latin typeface="Arial" panose="020B0604020202020204" pitchFamily="34" charset="0"/>
              </a:rPr>
            </a:br>
            <a:br>
              <a:rPr lang="en-US" altLang="en-US" sz="1800">
                <a:latin typeface="Arial" panose="020B0604020202020204" pitchFamily="34" charset="0"/>
              </a:rPr>
            </a:b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7239000" y="3276601"/>
            <a:ext cx="2209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When moving difficult to stop.</a:t>
            </a:r>
            <a:br>
              <a:rPr lang="en-US" altLang="en-US" sz="1800">
                <a:latin typeface="Arial" panose="020B0604020202020204" pitchFamily="34" charset="0"/>
              </a:rPr>
            </a:br>
            <a:br>
              <a:rPr lang="en-US" altLang="en-US" sz="1800">
                <a:latin typeface="Arial" panose="020B0604020202020204" pitchFamily="34" charset="0"/>
              </a:rPr>
            </a:b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41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800"/>
              <a:t>Inertia depends on mass. </a:t>
            </a:r>
            <a:br>
              <a:rPr lang="en-US" altLang="en-US" sz="3800"/>
            </a:br>
            <a:endParaRPr lang="en-US" altLang="en-US" sz="3800"/>
          </a:p>
        </p:txBody>
      </p:sp>
      <p:pic>
        <p:nvPicPr>
          <p:cNvPr id="75780" name="Picture 4" descr="child_swi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40051" y="1600200"/>
            <a:ext cx="1762125" cy="14874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5781" name="Picture 5" descr="woman_swi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50089" y="1824038"/>
            <a:ext cx="1760537" cy="1858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577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2133600" y="3883026"/>
            <a:ext cx="7924800" cy="213677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Which would have more inertia?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A child on a swing or an adult on a swing?</a:t>
            </a:r>
          </a:p>
        </p:txBody>
      </p:sp>
    </p:spTree>
    <p:extLst>
      <p:ext uri="{BB962C8B-B14F-4D97-AF65-F5344CB8AC3E}">
        <p14:creationId xmlns:p14="http://schemas.microsoft.com/office/powerpoint/2010/main" val="2361548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433513" y="27680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76803" name="Picture 3" descr="Car Speedi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85800"/>
            <a:ext cx="1828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79" name="Group 15"/>
          <p:cNvGraphicFramePr>
            <a:graphicFrameLocks noGrp="1"/>
          </p:cNvGraphicFramePr>
          <p:nvPr/>
        </p:nvGraphicFramePr>
        <p:xfrm>
          <a:off x="2209800" y="381000"/>
          <a:ext cx="6019800" cy="2011572"/>
        </p:xfrm>
        <a:graphic>
          <a:graphicData uri="http://schemas.openxmlformats.org/drawingml/2006/table">
            <a:tbl>
              <a:tblPr/>
              <a:tblGrid>
                <a:gridCol w="5789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When you are in a car that is accelerating, you feel as if you are being pushed back.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Your body (actually the inertia of your body) is resisting the increase in speed.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When the car comes to a sudden stop, your body wants to continue in a forward motion.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6" marB="45666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6" marB="45666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6807" name="Picture 11" descr="Car Headrest&#10;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43200"/>
            <a:ext cx="8191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8" name="Picture 12" descr="Seatbelt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4876800"/>
            <a:ext cx="6381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9" name="Rectangle 13"/>
          <p:cNvSpPr>
            <a:spLocks noChangeArrowheads="1"/>
          </p:cNvSpPr>
          <p:nvPr/>
        </p:nvSpPr>
        <p:spPr bwMode="auto">
          <a:xfrm>
            <a:off x="3810000" y="32464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·  </a:t>
            </a:r>
            <a:r>
              <a:rPr lang="en-US" altLang="en-US" sz="1800" b="1" i="1">
                <a:latin typeface="Arial" panose="020B0604020202020204" pitchFamily="34" charset="0"/>
              </a:rPr>
              <a:t>Sudden Starts</a:t>
            </a:r>
            <a:r>
              <a:rPr lang="en-US" altLang="en-US" sz="1800">
                <a:latin typeface="Arial" panose="020B0604020202020204" pitchFamily="34" charset="0"/>
              </a:rPr>
              <a:t> - head rests stop the head from being pushed back. (rapid positive acceleration)</a:t>
            </a:r>
          </a:p>
        </p:txBody>
      </p:sp>
      <p:sp>
        <p:nvSpPr>
          <p:cNvPr id="76810" name="Text Box 14"/>
          <p:cNvSpPr txBox="1">
            <a:spLocks noChangeArrowheads="1"/>
          </p:cNvSpPr>
          <p:nvPr/>
        </p:nvSpPr>
        <p:spPr bwMode="auto">
          <a:xfrm>
            <a:off x="2438400" y="4800600"/>
            <a:ext cx="5257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·  </a:t>
            </a:r>
            <a:r>
              <a:rPr lang="en-US" altLang="en-US" sz="1800" b="1" i="1">
                <a:latin typeface="Arial" panose="020B0604020202020204" pitchFamily="34" charset="0"/>
              </a:rPr>
              <a:t>Sudden Stops</a:t>
            </a:r>
            <a:r>
              <a:rPr lang="en-US" altLang="en-US" sz="1800">
                <a:latin typeface="Arial" panose="020B0604020202020204" pitchFamily="34" charset="0"/>
              </a:rPr>
              <a:t> - seat belts help your body resist the tendency to keep moving. (rapid negative acceleration) </a:t>
            </a:r>
          </a:p>
        </p:txBody>
      </p:sp>
    </p:spTree>
    <p:extLst>
      <p:ext uri="{BB962C8B-B14F-4D97-AF65-F5344CB8AC3E}">
        <p14:creationId xmlns:p14="http://schemas.microsoft.com/office/powerpoint/2010/main" val="1027262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http://www.physicsclassroom.com/Class/1DKin/U1L1c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947989"/>
            <a:ext cx="3581400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TextBox 1"/>
          <p:cNvSpPr txBox="1">
            <a:spLocks noChangeArrowheads="1"/>
          </p:cNvSpPr>
          <p:nvPr/>
        </p:nvSpPr>
        <p:spPr bwMode="auto">
          <a:xfrm>
            <a:off x="2209800" y="609601"/>
            <a:ext cx="7620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latin typeface="Kristen ITC" panose="03050502040202030202" pitchFamily="66" charset="0"/>
              </a:rPr>
              <a:t>ENERGIZER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Kristen ITC" panose="03050502040202030202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Kristen ITC" panose="03050502040202030202" pitchFamily="66" charset="0"/>
              </a:rPr>
              <a:t>A physics teacher walks 4 meters East, 2 meters South, 4 meters West, and finally 2 meters North. What is the distance and displacement for this teacher? </a:t>
            </a:r>
          </a:p>
        </p:txBody>
      </p:sp>
    </p:spTree>
    <p:extLst>
      <p:ext uri="{BB962C8B-B14F-4D97-AF65-F5344CB8AC3E}">
        <p14:creationId xmlns:p14="http://schemas.microsoft.com/office/powerpoint/2010/main" val="2059223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gravity?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Sir Isaac Newton</a:t>
            </a:r>
          </a:p>
          <a:p>
            <a:pPr lvl="1"/>
            <a:r>
              <a:rPr lang="en-US" dirty="0"/>
              <a:t>1642 – 1727</a:t>
            </a:r>
          </a:p>
          <a:p>
            <a:pPr lvl="1"/>
            <a:r>
              <a:rPr lang="en-US" i="1" dirty="0"/>
              <a:t>The Principia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451579" y="3528975"/>
            <a:ext cx="48709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800" kern="0" dirty="0"/>
              <a:t>force of attraction between all objects in the universe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12239" y="4427036"/>
            <a:ext cx="426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800" kern="0" dirty="0"/>
              <a:t>the larger an object’s mass, the greater the gravitational force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51347" y="2015732"/>
            <a:ext cx="4474436" cy="13605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 greater the distance between two objects, the smaller the gravitational force</a:t>
            </a:r>
          </a:p>
          <a:p>
            <a:pPr lvl="1"/>
            <a:r>
              <a:rPr lang="en-US" dirty="0"/>
              <a:t>the force of gravity decreases by the amount equal to one divided by the distance (d) squared</a:t>
            </a:r>
          </a:p>
          <a:p>
            <a:pPr lvl="2"/>
            <a:r>
              <a:rPr lang="en-US" sz="1800" dirty="0"/>
              <a:t>1/d</a:t>
            </a:r>
            <a:r>
              <a:rPr lang="en-US" sz="1800" baseline="30000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08246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air resistance?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air resistance</a:t>
            </a:r>
          </a:p>
          <a:p>
            <a:pPr lvl="1"/>
            <a:r>
              <a:rPr lang="en-US"/>
              <a:t>force that opposes the movement of an object in air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51579" y="300340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 larger surface area usually results in greater air resistance</a:t>
            </a:r>
          </a:p>
          <a:p>
            <a:r>
              <a:rPr lang="en-US"/>
              <a:t>lighter objects feel more air resistance than heavier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1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>
          <a:xfrm>
            <a:off x="1981200" y="274638"/>
            <a:ext cx="7329488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2100" b="1" u="sng"/>
              <a:t>The Nature of Force</a:t>
            </a:r>
            <a:r>
              <a:rPr lang="en-US" altLang="en-US" sz="2100" b="1"/>
              <a:t>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09800" y="2286001"/>
            <a:ext cx="746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b="1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209801" y="1066801"/>
            <a:ext cx="755967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71475" indent="-3714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  <a:defRPr/>
            </a:pPr>
            <a:endParaRPr lang="en-US" altLang="en-US" sz="2400" b="1">
              <a:solidFill>
                <a:prstClr val="black"/>
              </a:solidFill>
            </a:endParaRPr>
          </a:p>
          <a:p>
            <a:pPr>
              <a:buFontTx/>
              <a:buChar char="•"/>
              <a:defRPr/>
            </a:pPr>
            <a:r>
              <a:rPr lang="en-US" altLang="en-US" sz="2400" b="1">
                <a:solidFill>
                  <a:prstClr val="black"/>
                </a:solidFill>
              </a:rPr>
              <a:t>A </a:t>
            </a:r>
            <a:r>
              <a:rPr lang="en-US" altLang="en-US" sz="2400" b="1" u="sng">
                <a:solidFill>
                  <a:prstClr val="black"/>
                </a:solidFill>
              </a:rPr>
              <a:t>force</a:t>
            </a:r>
            <a:r>
              <a:rPr lang="en-US" altLang="en-US" sz="2400" b="1">
                <a:solidFill>
                  <a:prstClr val="black"/>
                </a:solidFill>
              </a:rPr>
              <a:t> gives energy to an object, sometimes causing it to </a:t>
            </a:r>
            <a:r>
              <a:rPr lang="en-US" altLang="en-US" sz="2400" b="1" u="sng">
                <a:solidFill>
                  <a:prstClr val="black"/>
                </a:solidFill>
              </a:rPr>
              <a:t>start moving</a:t>
            </a:r>
            <a:r>
              <a:rPr lang="en-US" altLang="en-US" sz="2400" b="1">
                <a:solidFill>
                  <a:prstClr val="black"/>
                </a:solidFill>
              </a:rPr>
              <a:t>, </a:t>
            </a:r>
            <a:r>
              <a:rPr lang="en-US" altLang="en-US" sz="2400" b="1" u="sng">
                <a:solidFill>
                  <a:prstClr val="black"/>
                </a:solidFill>
              </a:rPr>
              <a:t>stop moving</a:t>
            </a:r>
            <a:r>
              <a:rPr lang="en-US" altLang="en-US" sz="2400" b="1">
                <a:solidFill>
                  <a:prstClr val="black"/>
                </a:solidFill>
              </a:rPr>
              <a:t>, or </a:t>
            </a:r>
            <a:r>
              <a:rPr lang="en-US" altLang="en-US" sz="2400" b="1" u="sng">
                <a:solidFill>
                  <a:prstClr val="black"/>
                </a:solidFill>
              </a:rPr>
              <a:t>change direction.</a:t>
            </a:r>
          </a:p>
          <a:p>
            <a:pPr>
              <a:buFontTx/>
              <a:buChar char="•"/>
              <a:defRPr/>
            </a:pPr>
            <a:endParaRPr lang="en-US" altLang="en-US" sz="2400" b="1" u="sng">
              <a:solidFill>
                <a:prstClr val="black"/>
              </a:solidFill>
            </a:endParaRPr>
          </a:p>
          <a:p>
            <a:pPr>
              <a:buFontTx/>
              <a:buChar char="•"/>
              <a:defRPr/>
            </a:pPr>
            <a:r>
              <a:rPr lang="en-US" altLang="en-US" sz="2400" b="1">
                <a:solidFill>
                  <a:prstClr val="black"/>
                </a:solidFill>
              </a:rPr>
              <a:t>A force can be a push or pull.</a:t>
            </a:r>
          </a:p>
          <a:p>
            <a:pPr>
              <a:defRPr/>
            </a:pPr>
            <a:endParaRPr lang="en-US" altLang="en-US" sz="2400" b="1">
              <a:solidFill>
                <a:prstClr val="black"/>
              </a:solidFill>
            </a:endParaRPr>
          </a:p>
          <a:p>
            <a:pPr>
              <a:buFontTx/>
              <a:buChar char="•"/>
              <a:defRPr/>
            </a:pPr>
            <a:r>
              <a:rPr lang="en-US" altLang="en-US" sz="2400" b="1" i="1">
                <a:solidFill>
                  <a:prstClr val="black"/>
                </a:solidFill>
              </a:rPr>
              <a:t>Newton: </a:t>
            </a:r>
            <a:r>
              <a:rPr lang="en-US" altLang="en-US" sz="2400" b="1">
                <a:solidFill>
                  <a:prstClr val="black"/>
                </a:solidFill>
              </a:rPr>
              <a:t>the unit used to express force (I pushed the chair with 50 N of force)</a:t>
            </a:r>
          </a:p>
          <a:p>
            <a:pPr>
              <a:buFontTx/>
              <a:buChar char="•"/>
              <a:defRPr/>
            </a:pPr>
            <a:endParaRPr lang="en-US" altLang="en-US" sz="2400" b="1" i="1">
              <a:solidFill>
                <a:prstClr val="black"/>
              </a:solidFill>
            </a:endParaRPr>
          </a:p>
          <a:p>
            <a:pPr>
              <a:buFontTx/>
              <a:buChar char="•"/>
              <a:defRPr/>
            </a:pPr>
            <a:r>
              <a:rPr lang="en-US" altLang="en-US" sz="2400" b="1" i="1">
                <a:solidFill>
                  <a:prstClr val="black"/>
                </a:solidFill>
              </a:rPr>
              <a:t>Net Force:</a:t>
            </a:r>
            <a:r>
              <a:rPr lang="en-US" altLang="en-US" sz="2400" b="1">
                <a:solidFill>
                  <a:prstClr val="black"/>
                </a:solidFill>
              </a:rPr>
              <a:t> the combination of all forces acting on an object</a:t>
            </a:r>
            <a:endParaRPr lang="en-US" altLang="en-US" sz="2400" b="1" i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91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1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1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Terminal Velocity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speed at which air resistance and gravity acting on an object are equal</a:t>
            </a:r>
          </a:p>
          <a:p>
            <a:pPr lvl="1"/>
            <a:r>
              <a:rPr lang="en-US"/>
              <a:t>as an object falls, it’s speed increases at a steady rate until it reaches it’s terminal velocity</a:t>
            </a:r>
          </a:p>
        </p:txBody>
      </p:sp>
    </p:spTree>
    <p:extLst>
      <p:ext uri="{BB962C8B-B14F-4D97-AF65-F5344CB8AC3E}">
        <p14:creationId xmlns:p14="http://schemas.microsoft.com/office/powerpoint/2010/main" val="338492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Vacuum – empty space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 vacuum, all objects fall at the same speed</a:t>
            </a:r>
          </a:p>
        </p:txBody>
      </p:sp>
    </p:spTree>
    <p:extLst>
      <p:ext uri="{BB962C8B-B14F-4D97-AF65-F5344CB8AC3E}">
        <p14:creationId xmlns:p14="http://schemas.microsoft.com/office/powerpoint/2010/main" val="3459448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friction?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Friction</a:t>
            </a:r>
          </a:p>
          <a:p>
            <a:pPr lvl="1"/>
            <a:r>
              <a:rPr lang="en-US"/>
              <a:t>force that opposes the motion of an object</a:t>
            </a:r>
          </a:p>
          <a:p>
            <a:pPr lvl="2"/>
            <a:r>
              <a:rPr lang="en-US"/>
              <a:t>the force of friction works in the opposite direction of the force of motion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51579" y="3449515"/>
            <a:ext cx="7772400" cy="25556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friction makes motion possible</a:t>
            </a:r>
          </a:p>
          <a:p>
            <a:endParaRPr lang="en-US"/>
          </a:p>
          <a:p>
            <a:r>
              <a:rPr lang="en-US"/>
              <a:t>friction also makes it hard to move objects</a:t>
            </a:r>
          </a:p>
          <a:p>
            <a:endParaRPr lang="en-US"/>
          </a:p>
          <a:p>
            <a:r>
              <a:rPr lang="en-US"/>
              <a:t>reducing friction makes it easier to move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37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Friction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Sliding Friction</a:t>
            </a:r>
          </a:p>
          <a:p>
            <a:pPr lvl="1"/>
            <a:r>
              <a:rPr lang="en-US"/>
              <a:t>the source of friction is the contact between two surfaces, at least one of which is in motion</a:t>
            </a:r>
          </a:p>
        </p:txBody>
      </p:sp>
    </p:spTree>
    <p:extLst>
      <p:ext uri="{BB962C8B-B14F-4D97-AF65-F5344CB8AC3E}">
        <p14:creationId xmlns:p14="http://schemas.microsoft.com/office/powerpoint/2010/main" val="1889652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Friction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Air Resistance</a:t>
            </a:r>
          </a:p>
          <a:p>
            <a:pPr lvl="1"/>
            <a:r>
              <a:rPr lang="en-US"/>
              <a:t>friction results from air pushing on an object as it is moving</a:t>
            </a:r>
          </a:p>
        </p:txBody>
      </p:sp>
    </p:spTree>
    <p:extLst>
      <p:ext uri="{BB962C8B-B14F-4D97-AF65-F5344CB8AC3E}">
        <p14:creationId xmlns:p14="http://schemas.microsoft.com/office/powerpoint/2010/main" val="3980578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Friction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Rolling Friction</a:t>
            </a:r>
          </a:p>
          <a:p>
            <a:pPr lvl="1"/>
            <a:r>
              <a:rPr lang="en-US"/>
              <a:t>friction between two surfaces that are not in constant contact</a:t>
            </a:r>
          </a:p>
          <a:p>
            <a:pPr lvl="2"/>
            <a:r>
              <a:rPr lang="en-US"/>
              <a:t>ex. wheels</a:t>
            </a:r>
          </a:p>
        </p:txBody>
      </p:sp>
    </p:spTree>
    <p:extLst>
      <p:ext uri="{BB962C8B-B14F-4D97-AF65-F5344CB8AC3E}">
        <p14:creationId xmlns:p14="http://schemas.microsoft.com/office/powerpoint/2010/main" val="3771874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friction be reduced?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by changing sliding friction into rolling friction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by using lubricants</a:t>
            </a:r>
          </a:p>
          <a:p>
            <a:pPr lvl="1"/>
            <a:r>
              <a:rPr lang="en-US"/>
              <a:t>Lubricants – substances that reduce friction</a:t>
            </a:r>
          </a:p>
        </p:txBody>
      </p:sp>
    </p:spTree>
    <p:extLst>
      <p:ext uri="{BB962C8B-B14F-4D97-AF65-F5344CB8AC3E}">
        <p14:creationId xmlns:p14="http://schemas.microsoft.com/office/powerpoint/2010/main" val="15232617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pressure?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Pressure</a:t>
            </a:r>
          </a:p>
          <a:p>
            <a:pPr lvl="1"/>
            <a:r>
              <a:rPr lang="en-US"/>
              <a:t>force per unit area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51579" y="3018693"/>
            <a:ext cx="7772400" cy="18258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pressure is the amount of force acting on a surface</a:t>
            </a:r>
          </a:p>
          <a:p>
            <a:r>
              <a:rPr lang="en-US"/>
              <a:t>pressure equals force divided by area</a:t>
            </a:r>
          </a:p>
          <a:p>
            <a:pPr lvl="1"/>
            <a:r>
              <a:rPr lang="en-US"/>
              <a:t>p = f/a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9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2600"/>
              <a:t>Forces Acting in the Same Direction</a:t>
            </a:r>
          </a:p>
        </p:txBody>
      </p:sp>
      <p:sp>
        <p:nvSpPr>
          <p:cNvPr id="634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multiple forces act upon an object in the same direction, you ADD the forces to find the </a:t>
            </a:r>
            <a:r>
              <a:rPr lang="en-US" altLang="en-US" i="1"/>
              <a:t>net force </a:t>
            </a:r>
            <a:r>
              <a:rPr lang="en-US" altLang="en-US"/>
              <a:t>acting on the object.</a:t>
            </a:r>
          </a:p>
        </p:txBody>
      </p:sp>
      <p:pic>
        <p:nvPicPr>
          <p:cNvPr id="63492" name="Picture 4" descr="hst_mot_009_b_p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3352800"/>
            <a:ext cx="54006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818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2600"/>
              <a:t>Forces Acting in Opposite Directions</a:t>
            </a:r>
          </a:p>
        </p:txBody>
      </p:sp>
      <p:sp>
        <p:nvSpPr>
          <p:cNvPr id="645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multiple forces act upon an object in the opposite directions, you SUBTRACT the forces to find the </a:t>
            </a:r>
            <a:r>
              <a:rPr lang="en-US" altLang="en-US" i="1"/>
              <a:t>net force </a:t>
            </a:r>
            <a:r>
              <a:rPr lang="en-US" altLang="en-US"/>
              <a:t>acting on the object.</a:t>
            </a:r>
          </a:p>
          <a:p>
            <a:pPr eaLnBrk="1" hangingPunct="1"/>
            <a:endParaRPr lang="en-US" altLang="en-US"/>
          </a:p>
        </p:txBody>
      </p:sp>
      <p:pic>
        <p:nvPicPr>
          <p:cNvPr id="64516" name="Picture 4" descr="hst_mot_010_a_p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541" y="2960615"/>
            <a:ext cx="62293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9576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cap="none"/>
              <a:t>Balanced Forces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sz="half" idx="1"/>
          </p:nvPr>
        </p:nvSpPr>
        <p:spPr>
          <a:xfrm>
            <a:off x="2039923" y="1231085"/>
            <a:ext cx="4800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/>
              <a:t>Balanced forces cause NO CHANGE in  motion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b="1" dirty="0"/>
              <a:t>Forces that are in opposite directions and equal in size are called </a:t>
            </a:r>
            <a:r>
              <a:rPr lang="en-US" altLang="en-US" b="1" u="sng" dirty="0"/>
              <a:t>balanced forces</a:t>
            </a:r>
            <a:r>
              <a:rPr lang="en-US" altLang="en-US" b="1" dirty="0"/>
              <a:t>.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b="1" dirty="0"/>
              <a:t>When forces are balanced, there is no change in motion; there would be no overall force (net force) acting on the object.</a:t>
            </a:r>
          </a:p>
        </p:txBody>
      </p:sp>
      <p:graphicFrame>
        <p:nvGraphicFramePr>
          <p:cNvPr id="6554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629400" y="2533650"/>
          <a:ext cx="3357563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3" imgW="2066667" imgH="914286" progId="Paint.Picture">
                  <p:embed/>
                </p:oleObj>
              </mc:Choice>
              <mc:Fallback>
                <p:oleObj name="Bitmap Image" r:id="rId3" imgW="2066667" imgH="914286" progId="Paint.Picture">
                  <p:embed/>
                  <p:pic>
                    <p:nvPicPr>
                      <p:cNvPr id="655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533650"/>
                        <a:ext cx="3357563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552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cap="none"/>
              <a:t>Balanced Forces</a:t>
            </a:r>
          </a:p>
        </p:txBody>
      </p:sp>
      <p:pic>
        <p:nvPicPr>
          <p:cNvPr id="78853" name="Picture 5" descr="u2l1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21" y="2180439"/>
            <a:ext cx="396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4" name="Picture 6" descr="u2l1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026" y="1334541"/>
            <a:ext cx="3124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72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cap="none"/>
              <a:t>Unbalanced Forces</a:t>
            </a:r>
          </a:p>
        </p:txBody>
      </p:sp>
      <p:sp>
        <p:nvSpPr>
          <p:cNvPr id="77827" name="Rectangle 3"/>
          <p:cNvSpPr>
            <a:spLocks noGrp="1"/>
          </p:cNvSpPr>
          <p:nvPr>
            <p:ph type="body" sz="half" idx="1"/>
          </p:nvPr>
        </p:nvSpPr>
        <p:spPr>
          <a:xfrm>
            <a:off x="1981201" y="1600201"/>
            <a:ext cx="4564063" cy="4873625"/>
          </a:xfrm>
        </p:spPr>
        <p:txBody>
          <a:bodyPr/>
          <a:lstStyle/>
          <a:p>
            <a:pPr eaLnBrk="1" hangingPunct="1"/>
            <a:r>
              <a:rPr lang="en-US" altLang="en-US" b="1"/>
              <a:t>Unbalanced forces cause a CHANGE in motion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u="sng"/>
              <a:t>Same direction</a:t>
            </a:r>
            <a:endParaRPr lang="en-US" altLang="en-US" b="1"/>
          </a:p>
          <a:p>
            <a:pPr eaLnBrk="1" hangingPunct="1"/>
            <a:r>
              <a:rPr lang="en-US" altLang="en-US" b="1"/>
              <a:t>When two forces are acting </a:t>
            </a:r>
            <a:r>
              <a:rPr lang="en-US" altLang="en-US" b="1" i="1"/>
              <a:t>in the</a:t>
            </a:r>
            <a:r>
              <a:rPr lang="en-US" altLang="en-US" b="1"/>
              <a:t> </a:t>
            </a:r>
            <a:r>
              <a:rPr lang="en-US" altLang="en-US" b="1" i="1"/>
              <a:t>same direction</a:t>
            </a:r>
            <a:r>
              <a:rPr lang="en-US" altLang="en-US" b="1"/>
              <a:t>, they are </a:t>
            </a:r>
            <a:r>
              <a:rPr lang="en-US" altLang="en-US" b="1" u="sng"/>
              <a:t>added</a:t>
            </a:r>
            <a:r>
              <a:rPr lang="en-US" altLang="en-US" b="1"/>
              <a:t> together. </a:t>
            </a:r>
          </a:p>
          <a:p>
            <a:pPr eaLnBrk="1" hangingPunct="1"/>
            <a:r>
              <a:rPr lang="en-US" altLang="en-US" b="1"/>
              <a:t> The size of the arrow is relative to the strength of the force.</a:t>
            </a:r>
            <a:endParaRPr lang="en-US" altLang="en-US" u="sng"/>
          </a:p>
          <a:p>
            <a:pPr eaLnBrk="1" hangingPunct="1"/>
            <a:endParaRPr lang="en-US" altLang="en-US" sz="2000"/>
          </a:p>
        </p:txBody>
      </p:sp>
      <p:graphicFrame>
        <p:nvGraphicFramePr>
          <p:cNvPr id="6758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545263" y="2373313"/>
          <a:ext cx="2825750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Bitmap Image" r:id="rId3" imgW="2048161" imgH="847843" progId="Paint.Picture">
                  <p:embed/>
                </p:oleObj>
              </mc:Choice>
              <mc:Fallback>
                <p:oleObj name="Bitmap Image" r:id="rId3" imgW="2048161" imgH="847843" progId="Paint.Picture">
                  <p:embed/>
                  <p:pic>
                    <p:nvPicPr>
                      <p:cNvPr id="675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263" y="2373313"/>
                        <a:ext cx="2825750" cy="116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162801" y="4419601"/>
            <a:ext cx="25574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altLang="en-US" b="1">
                <a:solidFill>
                  <a:prstClr val="black"/>
                </a:solidFill>
              </a:rPr>
              <a:t>This force is </a:t>
            </a:r>
            <a:r>
              <a:rPr lang="en-US" altLang="en-US" b="1" u="sng">
                <a:solidFill>
                  <a:prstClr val="black"/>
                </a:solidFill>
              </a:rPr>
              <a:t>unbalanced</a:t>
            </a:r>
            <a:r>
              <a:rPr lang="en-US" altLang="en-US" b="1">
                <a:solidFill>
                  <a:prstClr val="black"/>
                </a:solidFill>
              </a:rPr>
              <a:t> because there is a change in motion</a:t>
            </a:r>
          </a:p>
        </p:txBody>
      </p:sp>
    </p:spTree>
    <p:extLst>
      <p:ext uri="{BB962C8B-B14F-4D97-AF65-F5344CB8AC3E}">
        <p14:creationId xmlns:p14="http://schemas.microsoft.com/office/powerpoint/2010/main" val="415607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 tmFilter="0, 0; .2, .5; .8, .5; 1, 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000" autoRev="1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 tmFilter="0, 0; .2, .5; .8, .5; 1, 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1000" autoRev="1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 tmFilter="0, 0; .2, .5; .8, .5; 1, 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000" autoRev="1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 tmFilter="0, 0; .2, .5; .8, .5; 1, 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1000" autoRev="1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2600"/>
              <a:t>Unbalanced Forces</a:t>
            </a:r>
            <a:br>
              <a:rPr lang="en-US" altLang="en-US" sz="2600"/>
            </a:br>
            <a:r>
              <a:rPr lang="en-US" altLang="en-US" sz="2600"/>
              <a:t>Same Direction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sz="half" idx="2"/>
          </p:nvPr>
        </p:nvSpPr>
        <p:spPr>
          <a:xfrm>
            <a:off x="5784850" y="1600201"/>
            <a:ext cx="366395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/>
              <a:t>They each provide an “applied force” in the same direction.  Meanwhile, gravitational force and frictional forces are working against them. 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1800"/>
              <a:t>Since Frank and John’s combined forces are greater, then the piano moves! 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1800"/>
              <a:t>The net force is “unbalanced”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</p:txBody>
      </p:sp>
      <p:pic>
        <p:nvPicPr>
          <p:cNvPr id="68612" name="Picture 4" descr="Copy_of_Moving_the_pia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85"/>
          <a:stretch>
            <a:fillRect/>
          </a:stretch>
        </p:blipFill>
        <p:spPr bwMode="auto">
          <a:xfrm>
            <a:off x="2282825" y="1417638"/>
            <a:ext cx="3352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175545" y="5257801"/>
            <a:ext cx="381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b="1" dirty="0">
                <a:solidFill>
                  <a:prstClr val="black"/>
                </a:solidFill>
              </a:rPr>
              <a:t>Frank and John are pushing the piano on its wheels to move it. </a:t>
            </a:r>
          </a:p>
        </p:txBody>
      </p:sp>
    </p:spTree>
    <p:extLst>
      <p:ext uri="{BB962C8B-B14F-4D97-AF65-F5344CB8AC3E}">
        <p14:creationId xmlns:p14="http://schemas.microsoft.com/office/powerpoint/2010/main" val="3439929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body" sz="half" idx="1"/>
          </p:nvPr>
        </p:nvSpPr>
        <p:spPr>
          <a:xfrm>
            <a:off x="1905000" y="914400"/>
            <a:ext cx="4267200" cy="5105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u="sng"/>
              <a:t>Unbalanced Forces-Opposite directions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b="1" u="sng"/>
          </a:p>
          <a:p>
            <a:pPr eaLnBrk="1" hangingPunct="1"/>
            <a:r>
              <a:rPr lang="en-US" altLang="en-US" b="1"/>
              <a:t>When two forces act in </a:t>
            </a:r>
            <a:r>
              <a:rPr lang="en-US" altLang="en-US" b="1" i="1"/>
              <a:t>opposite</a:t>
            </a:r>
            <a:r>
              <a:rPr lang="en-US" altLang="en-US" b="1"/>
              <a:t> directions, they combine by subtraction,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 </a:t>
            </a:r>
          </a:p>
          <a:p>
            <a:pPr eaLnBrk="1" hangingPunct="1"/>
            <a:r>
              <a:rPr lang="en-US" altLang="en-US" b="1"/>
              <a:t>If one force is greater than the other force, the object will move in the direction of the greater force (tug-of-war).</a:t>
            </a:r>
          </a:p>
        </p:txBody>
      </p:sp>
      <p:graphicFrame>
        <p:nvGraphicFramePr>
          <p:cNvPr id="6963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172200" y="838200"/>
          <a:ext cx="40386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Bitmap Image" r:id="rId4" imgW="2057143" imgH="1209524" progId="Paint.Picture">
                  <p:embed/>
                </p:oleObj>
              </mc:Choice>
              <mc:Fallback>
                <p:oleObj name="Bitmap Image" r:id="rId4" imgW="2057143" imgH="1209524" progId="Paint.Picture">
                  <p:embed/>
                  <p:pic>
                    <p:nvPicPr>
                      <p:cNvPr id="696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838200"/>
                        <a:ext cx="4038600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477000" y="3733801"/>
            <a:ext cx="3429000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2800" b="1">
                <a:solidFill>
                  <a:prstClr val="black"/>
                </a:solidFill>
              </a:rPr>
              <a:t>This force is </a:t>
            </a:r>
            <a:r>
              <a:rPr lang="en-US" altLang="en-US" sz="2800" b="1" u="sng">
                <a:solidFill>
                  <a:prstClr val="black"/>
                </a:solidFill>
              </a:rPr>
              <a:t>unbalanced</a:t>
            </a:r>
            <a:r>
              <a:rPr lang="en-US" altLang="en-US" sz="2800" b="1">
                <a:solidFill>
                  <a:prstClr val="black"/>
                </a:solidFill>
              </a:rPr>
              <a:t> because there is a change in motion</a:t>
            </a:r>
          </a:p>
          <a:p>
            <a:pPr>
              <a:spcBef>
                <a:spcPct val="50000"/>
              </a:spcBef>
              <a:defRPr/>
            </a:pPr>
            <a:endParaRPr lang="en-US" altLang="en-US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4209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4102</TotalTime>
  <Words>1105</Words>
  <Application>Microsoft Office PowerPoint</Application>
  <PresentationFormat>Widescreen</PresentationFormat>
  <Paragraphs>127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Gill Sans MT</vt:lpstr>
      <vt:lpstr>Kristen ITC</vt:lpstr>
      <vt:lpstr>Times New Roman</vt:lpstr>
      <vt:lpstr>Verdana</vt:lpstr>
      <vt:lpstr>Wingdings</vt:lpstr>
      <vt:lpstr>Gallery</vt:lpstr>
      <vt:lpstr>Bitmap Image</vt:lpstr>
      <vt:lpstr>Forces all around us</vt:lpstr>
      <vt:lpstr>The Nature of Force </vt:lpstr>
      <vt:lpstr>Forces Acting in the Same Direction</vt:lpstr>
      <vt:lpstr>Forces Acting in Opposite Directions</vt:lpstr>
      <vt:lpstr>Balanced Forces</vt:lpstr>
      <vt:lpstr>Balanced Forces</vt:lpstr>
      <vt:lpstr>Unbalanced Forces</vt:lpstr>
      <vt:lpstr>Unbalanced Forces Same Direction</vt:lpstr>
      <vt:lpstr>PowerPoint Presentation</vt:lpstr>
      <vt:lpstr>Unbalanced Forces</vt:lpstr>
      <vt:lpstr>Newton’s First Law</vt:lpstr>
      <vt:lpstr>Part 1</vt:lpstr>
      <vt:lpstr>Part 2</vt:lpstr>
      <vt:lpstr>Inertia</vt:lpstr>
      <vt:lpstr>Inertia depends on mass.  </vt:lpstr>
      <vt:lpstr>PowerPoint Presentation</vt:lpstr>
      <vt:lpstr>PowerPoint Presentation</vt:lpstr>
      <vt:lpstr>What is gravity?</vt:lpstr>
      <vt:lpstr>What is air resistance?</vt:lpstr>
      <vt:lpstr>Terminal Velocity</vt:lpstr>
      <vt:lpstr>Vacuum – empty space</vt:lpstr>
      <vt:lpstr>What is friction?</vt:lpstr>
      <vt:lpstr>Types of Friction</vt:lpstr>
      <vt:lpstr>Types of Friction</vt:lpstr>
      <vt:lpstr>Types of Friction</vt:lpstr>
      <vt:lpstr>How can friction be reduced?</vt:lpstr>
      <vt:lpstr>What is pressure?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all around us</dc:title>
  <dc:creator>Mcmahon, Colleen</dc:creator>
  <cp:lastModifiedBy>Mcmahon, Colleen</cp:lastModifiedBy>
  <cp:revision>3</cp:revision>
  <dcterms:created xsi:type="dcterms:W3CDTF">2018-10-29T18:38:41Z</dcterms:created>
  <dcterms:modified xsi:type="dcterms:W3CDTF">2018-11-01T15:01:25Z</dcterms:modified>
</cp:coreProperties>
</file>