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1" r:id="rId13"/>
    <p:sldId id="266" r:id="rId14"/>
    <p:sldId id="267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&amp;esrc=s&amp;source=images&amp;cd=&amp;cad=rja&amp;uact=8&amp;ved=0ahUKEwi2-rHqtqXLAhUX6GMKHbTvCdgQjRwIBw&amp;url=http://www.ck12.org/user:anB5ZXJzQGN2c2Nob29scy5vcmc./book/CK-12-Biology-Concepts/section/3.2/&amp;bvm=bv.115946447,bs.2,d.cGc&amp;psig=AFQjCNEbbRQAYmyrjNF-glh3tUPxoqtzbQ&amp;ust=14571258052346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Mendel’s genetics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1" y="3808456"/>
            <a:ext cx="3408184" cy="27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9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60498"/>
            <a:ext cx="9872871" cy="4038600"/>
          </a:xfrm>
        </p:spPr>
        <p:txBody>
          <a:bodyPr/>
          <a:lstStyle/>
          <a:p>
            <a:r>
              <a:rPr lang="en-US" sz="2800" dirty="0"/>
              <a:t>Example Problem: </a:t>
            </a:r>
          </a:p>
          <a:p>
            <a:pPr lvl="1"/>
            <a:r>
              <a:rPr lang="en-US" sz="2600" dirty="0"/>
              <a:t>In the pea plant, there is a gene that codes for seed color</a:t>
            </a:r>
          </a:p>
          <a:p>
            <a:pPr lvl="1"/>
            <a:r>
              <a:rPr lang="en-US" sz="2600" dirty="0"/>
              <a:t>The dominant allele of this gene is for yellow seeds</a:t>
            </a:r>
          </a:p>
          <a:p>
            <a:pPr lvl="1"/>
            <a:r>
              <a:rPr lang="en-US" sz="2600" dirty="0"/>
              <a:t>The recessive allele of this gene is for green seeds</a:t>
            </a:r>
          </a:p>
          <a:p>
            <a:pPr lvl="1"/>
            <a:endParaRPr lang="en-US" sz="2600" dirty="0"/>
          </a:p>
          <a:p>
            <a:pPr lvl="1"/>
            <a:r>
              <a:rPr lang="en-US" sz="2600" i="1" dirty="0"/>
              <a:t>If a plant with green seeds is crossed with a plant with yellow seeds, what color seeds will the offspring have?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5026" y="5039590"/>
            <a:ext cx="4904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Yellow seeds, since that is the dominant allele</a:t>
            </a:r>
          </a:p>
        </p:txBody>
      </p:sp>
    </p:spTree>
    <p:extLst>
      <p:ext uri="{BB962C8B-B14F-4D97-AF65-F5344CB8AC3E}">
        <p14:creationId xmlns:p14="http://schemas.microsoft.com/office/powerpoint/2010/main" val="9602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and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399"/>
            <a:ext cx="7003184" cy="4395355"/>
          </a:xfrm>
        </p:spPr>
        <p:txBody>
          <a:bodyPr/>
          <a:lstStyle/>
          <a:p>
            <a:r>
              <a:rPr lang="en-US" sz="2400" dirty="0"/>
              <a:t>Mendel had another question after he got these results: Had the recessive alleles disappeared, or were they still present in the F1 plants?</a:t>
            </a:r>
          </a:p>
          <a:p>
            <a:r>
              <a:rPr lang="en-US" sz="2400" dirty="0"/>
              <a:t>To answer this question, he allowed all the F1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hybrid</a:t>
            </a:r>
            <a:r>
              <a:rPr lang="en-US" sz="2400" dirty="0"/>
              <a:t> plants to produce an F2 generation by self-pollination</a:t>
            </a:r>
          </a:p>
          <a:p>
            <a:pPr lvl="1"/>
            <a:r>
              <a:rPr lang="en-US" sz="2200" dirty="0"/>
              <a:t>In other words, he crossed the F1 generation with itself to produce the F2 offspring</a:t>
            </a:r>
          </a:p>
          <a:p>
            <a:r>
              <a:rPr lang="en-US" sz="2400" dirty="0"/>
              <a:t>Mendel discovered that the trait controlled by the recessive allele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reappeared</a:t>
            </a:r>
            <a:r>
              <a:rPr lang="en-US" sz="2400" dirty="0"/>
              <a:t> in the F2 generation</a:t>
            </a:r>
          </a:p>
        </p:txBody>
      </p:sp>
      <p:pic>
        <p:nvPicPr>
          <p:cNvPr id="1026" name="Picture 2" descr="https://dr282zn36sxxg.cloudfront.net/datastreams/f-d%3A6354a47b29926c7610584b8fa9bfc69cebaef63334cc5c62eea286a8%2BIMAGE_THUMB_POSTCARD%2BIMAGE_THUMB_POSTCARD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84" y="1361210"/>
            <a:ext cx="3762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5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1" b="3002"/>
          <a:stretch/>
        </p:blipFill>
        <p:spPr>
          <a:xfrm>
            <a:off x="3146368" y="238990"/>
            <a:ext cx="5322224" cy="6385991"/>
          </a:xfrm>
        </p:spPr>
      </p:pic>
    </p:spTree>
    <p:extLst>
      <p:ext uri="{BB962C8B-B14F-4D97-AF65-F5344CB8AC3E}">
        <p14:creationId xmlns:p14="http://schemas.microsoft.com/office/powerpoint/2010/main" val="329196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and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43419"/>
            <a:ext cx="5527964" cy="4823635"/>
          </a:xfrm>
        </p:spPr>
        <p:txBody>
          <a:bodyPr>
            <a:normAutofit/>
          </a:bodyPr>
          <a:lstStyle/>
          <a:p>
            <a:r>
              <a:rPr lang="en-US" dirty="0"/>
              <a:t>The results of this F1 cross experiment led Mendel to develop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Law of Segregation</a:t>
            </a:r>
          </a:p>
          <a:p>
            <a:r>
              <a:rPr lang="en-US" dirty="0"/>
              <a:t>When each of the F1 plants flowers and produces gametes, the two alleles segregate from each other so that each gamete carries only a </a:t>
            </a:r>
            <a:r>
              <a:rPr lang="en-US" dirty="0">
                <a:solidFill>
                  <a:schemeClr val="tx1"/>
                </a:solidFill>
              </a:rPr>
              <a:t>single</a:t>
            </a:r>
            <a:r>
              <a:rPr lang="en-US" dirty="0"/>
              <a:t> copy of each gene</a:t>
            </a:r>
          </a:p>
          <a:p>
            <a:pPr lvl="1"/>
            <a:r>
              <a:rPr lang="en-US" dirty="0"/>
              <a:t>Diploid </a:t>
            </a:r>
            <a:r>
              <a:rPr lang="en-US" dirty="0">
                <a:sym typeface="Wingdings" panose="05000000000000000000" pitchFamily="2" charset="2"/>
              </a:rPr>
              <a:t> Two alleles for a gene, but only one is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expressed</a:t>
            </a:r>
            <a:r>
              <a:rPr lang="en-US" dirty="0">
                <a:sym typeface="Wingdings" panose="05000000000000000000" pitchFamily="2" charset="2"/>
              </a:rPr>
              <a:t> (physically seen)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Haploid  One allele</a:t>
            </a:r>
            <a:endParaRPr lang="en-US" dirty="0"/>
          </a:p>
          <a:p>
            <a:r>
              <a:rPr lang="en-US" dirty="0"/>
              <a:t>A dominant allele will be shown as a capital letter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dirty="0"/>
              <a:t>) while a recessive allele will be shown by a lower case letter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54" y="443344"/>
            <a:ext cx="2720687" cy="2720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3648299"/>
            <a:ext cx="5715000" cy="26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6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 b="16353"/>
          <a:stretch/>
        </p:blipFill>
        <p:spPr>
          <a:xfrm>
            <a:off x="1350819" y="989212"/>
            <a:ext cx="9154391" cy="49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318173" cy="4038600"/>
          </a:xfrm>
        </p:spPr>
        <p:txBody>
          <a:bodyPr/>
          <a:lstStyle/>
          <a:p>
            <a:r>
              <a:rPr lang="en-US" sz="2800" dirty="0"/>
              <a:t>Example Problem</a:t>
            </a:r>
          </a:p>
          <a:p>
            <a:pPr lvl="1"/>
            <a:r>
              <a:rPr lang="en-US" sz="2600" dirty="0"/>
              <a:t>If the dominant allele is always the one expressed…</a:t>
            </a:r>
          </a:p>
          <a:p>
            <a:pPr lvl="1"/>
            <a:r>
              <a:rPr lang="en-US" sz="2600" dirty="0"/>
              <a:t>And the gene for flower color has two alleles, </a:t>
            </a:r>
            <a:r>
              <a:rPr lang="en-US" sz="2600" b="1" dirty="0"/>
              <a:t>P</a:t>
            </a:r>
            <a:r>
              <a:rPr lang="en-US" sz="2600" dirty="0"/>
              <a:t> for purple and </a:t>
            </a:r>
            <a:r>
              <a:rPr lang="en-US" sz="2600" b="1" dirty="0"/>
              <a:t>p</a:t>
            </a:r>
            <a:r>
              <a:rPr lang="en-US" sz="2600" dirty="0"/>
              <a:t> for white…</a:t>
            </a:r>
          </a:p>
          <a:p>
            <a:pPr lvl="1"/>
            <a:r>
              <a:rPr lang="en-US" sz="2600" dirty="0"/>
              <a:t>A plant that has both the P and p alleles will have what color flowers?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7991" y="4603173"/>
            <a:ext cx="5590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Purple, because only the dominant trait is expressed!</a:t>
            </a:r>
          </a:p>
        </p:txBody>
      </p:sp>
    </p:spTree>
    <p:extLst>
      <p:ext uri="{BB962C8B-B14F-4D97-AF65-F5344CB8AC3E}">
        <p14:creationId xmlns:p14="http://schemas.microsoft.com/office/powerpoint/2010/main" val="14798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vs. 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6" y="2057400"/>
            <a:ext cx="6161809" cy="4038600"/>
          </a:xfrm>
        </p:spPr>
        <p:txBody>
          <a:bodyPr/>
          <a:lstStyle/>
          <a:p>
            <a:r>
              <a:rPr lang="en-US" sz="2600" dirty="0"/>
              <a:t>An organism’s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genotype</a:t>
            </a:r>
            <a:r>
              <a:rPr lang="en-US" sz="2600" dirty="0"/>
              <a:t> is their genetic makeup, or what their alleles are</a:t>
            </a:r>
          </a:p>
          <a:p>
            <a:r>
              <a:rPr lang="en-US" sz="2600" dirty="0"/>
              <a:t>An organism’s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 phenotype </a:t>
            </a:r>
            <a:r>
              <a:rPr lang="en-US" sz="2600" dirty="0"/>
              <a:t>is the traits that are expressed and therefore are physically visible</a:t>
            </a:r>
          </a:p>
          <a:p>
            <a:endParaRPr lang="en-US" sz="2600" dirty="0"/>
          </a:p>
          <a:p>
            <a:r>
              <a:rPr lang="en-US" sz="2600" dirty="0"/>
              <a:t>Heterozygous –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different</a:t>
            </a:r>
            <a:r>
              <a:rPr lang="en-US" sz="2600" dirty="0"/>
              <a:t> alleles (ex: Pp)</a:t>
            </a:r>
          </a:p>
          <a:p>
            <a:r>
              <a:rPr lang="en-US" sz="2600" dirty="0"/>
              <a:t>Homozygous –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same</a:t>
            </a:r>
            <a:r>
              <a:rPr lang="en-US" sz="2600" dirty="0"/>
              <a:t> alleles (ex: PP or pp)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56" y="1214350"/>
            <a:ext cx="4571998" cy="47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of </a:t>
            </a:r>
            <a:r>
              <a:rPr lang="en-US" dirty="0" err="1"/>
              <a:t>Gregor</a:t>
            </a:r>
            <a:r>
              <a:rPr lang="en-US" dirty="0"/>
              <a:t> Mendel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7315200" cy="44577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work of an Austrian monk named </a:t>
            </a:r>
            <a:r>
              <a:rPr lang="en-US" sz="2800" dirty="0" err="1"/>
              <a:t>Gregor</a:t>
            </a:r>
            <a:r>
              <a:rPr lang="en-US" sz="2800" dirty="0"/>
              <a:t> Mendel was especially important to understanding heredity </a:t>
            </a:r>
          </a:p>
          <a:p>
            <a:pPr lvl="1"/>
            <a:r>
              <a:rPr lang="en-US" sz="2600" i="1" dirty="0">
                <a:solidFill>
                  <a:schemeClr val="bg2">
                    <a:lumMod val="25000"/>
                  </a:schemeClr>
                </a:solidFill>
              </a:rPr>
              <a:t>Heredity</a:t>
            </a:r>
            <a:r>
              <a:rPr lang="en-US" sz="2600" i="1" dirty="0"/>
              <a:t> is the passing of traits from parents to offspring</a:t>
            </a:r>
          </a:p>
          <a:p>
            <a:r>
              <a:rPr lang="en-US" sz="2800" dirty="0"/>
              <a:t>Mendel lived and worked at a monastery – one of his jobs there was to tend to the monastery garden</a:t>
            </a:r>
          </a:p>
          <a:p>
            <a:r>
              <a:rPr lang="en-US" sz="2800" dirty="0"/>
              <a:t>In this ordinary garden, he was to do the work with ordinary garden peas that changed biology forever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1808018"/>
            <a:ext cx="3189217" cy="37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of </a:t>
            </a:r>
            <a:r>
              <a:rPr lang="en-US" dirty="0" err="1"/>
              <a:t>Gregor</a:t>
            </a:r>
            <a:r>
              <a:rPr lang="en-US" dirty="0"/>
              <a:t> Mendel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18409"/>
            <a:ext cx="6546273" cy="4644735"/>
          </a:xfrm>
        </p:spPr>
        <p:txBody>
          <a:bodyPr/>
          <a:lstStyle/>
          <a:p>
            <a:r>
              <a:rPr lang="en-US" sz="2400" dirty="0"/>
              <a:t>Mendel knew that certain parts of a flower produce pollen (male gamete) while other parts produce egg cells (female gametes)</a:t>
            </a:r>
          </a:p>
          <a:p>
            <a:r>
              <a:rPr lang="en-US" sz="2400" dirty="0"/>
              <a:t>During sexual reproduction, the male and female gametes join (this is called fertilization) and produce a new cell (called a zygote)</a:t>
            </a:r>
          </a:p>
          <a:p>
            <a:r>
              <a:rPr lang="en-US" sz="2400" dirty="0"/>
              <a:t>In the case of the peas, this zygote was formed from the male and female parts on a single plant (called self-pollination) </a:t>
            </a:r>
          </a:p>
          <a:p>
            <a:pPr lvl="1"/>
            <a:r>
              <a:rPr lang="en-US" sz="2200" dirty="0"/>
              <a:t>Resulting in offspring that are the same as the parent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946"/>
          <a:stretch/>
        </p:blipFill>
        <p:spPr>
          <a:xfrm>
            <a:off x="7564582" y="1287780"/>
            <a:ext cx="4135582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3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of </a:t>
            </a:r>
            <a:r>
              <a:rPr lang="en-US" dirty="0" err="1"/>
              <a:t>Gregor</a:t>
            </a:r>
            <a:r>
              <a:rPr lang="en-US" dirty="0"/>
              <a:t> Mendel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399"/>
            <a:ext cx="7450282" cy="4488873"/>
          </a:xfrm>
        </p:spPr>
        <p:txBody>
          <a:bodyPr>
            <a:normAutofit/>
          </a:bodyPr>
          <a:lstStyle/>
          <a:p>
            <a:r>
              <a:rPr lang="en-US" sz="2600" dirty="0"/>
              <a:t>Mendel’s experimentation started when he wondered what would happen if he combined the male and female gametes from TWO different plants</a:t>
            </a:r>
          </a:p>
          <a:p>
            <a:pPr lvl="1"/>
            <a:r>
              <a:rPr lang="en-US" sz="2200" dirty="0"/>
              <a:t>Fertilization between two different plants is called       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cross-pollination</a:t>
            </a:r>
          </a:p>
          <a:p>
            <a:r>
              <a:rPr lang="en-US" sz="2600" dirty="0"/>
              <a:t>He did this by brushing the pollen from one flower onto the flower of another plant </a:t>
            </a:r>
          </a:p>
          <a:p>
            <a:r>
              <a:rPr lang="en-US" sz="2600" dirty="0"/>
              <a:t>This made it possible for Mendel to cross-breed plants with different characteristics and then study the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2" t="28136" r="3434" b="15838"/>
          <a:stretch/>
        </p:blipFill>
        <p:spPr>
          <a:xfrm>
            <a:off x="8302336" y="2288078"/>
            <a:ext cx="3605647" cy="26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5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of </a:t>
            </a:r>
            <a:r>
              <a:rPr lang="en-US" dirty="0" err="1"/>
              <a:t>Gregor</a:t>
            </a:r>
            <a:r>
              <a:rPr lang="en-US" dirty="0"/>
              <a:t> Mendel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8" y="1610591"/>
            <a:ext cx="10806545" cy="4894117"/>
          </a:xfrm>
        </p:spPr>
        <p:txBody>
          <a:bodyPr/>
          <a:lstStyle/>
          <a:p>
            <a:r>
              <a:rPr lang="en-US" sz="2400" dirty="0"/>
              <a:t>Mendel studied several pea plant traits (</a:t>
            </a:r>
            <a:r>
              <a:rPr lang="en-US" dirty="0"/>
              <a:t>A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trait</a:t>
            </a:r>
            <a:r>
              <a:rPr lang="en-US" dirty="0"/>
              <a:t> is a specific characteristic that can be inherited, such as seed color or plant height)</a:t>
            </a:r>
          </a:p>
          <a:p>
            <a:r>
              <a:rPr lang="en-US" sz="2400" dirty="0"/>
              <a:t>Each of the traits he studied had two contrasting forms of that trait, such as green seed color vs. yellow seed color</a:t>
            </a:r>
          </a:p>
          <a:p>
            <a:r>
              <a:rPr lang="en-US" sz="2400" dirty="0"/>
              <a:t>Mendel crossed plants with the two contrasting characteristics of each trait and studied the offspring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17" y="3785752"/>
            <a:ext cx="7020255" cy="27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of </a:t>
            </a:r>
            <a:r>
              <a:rPr lang="en-US" dirty="0" err="1"/>
              <a:t>Gregor</a:t>
            </a:r>
            <a:r>
              <a:rPr lang="en-US" dirty="0"/>
              <a:t> Mendel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7" y="1891146"/>
            <a:ext cx="8323118" cy="466551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his crosses, he called the parent plants the “P Generation” and the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offspring</a:t>
            </a:r>
            <a:r>
              <a:rPr lang="en-US" sz="2800" dirty="0"/>
              <a:t> generation the “F1 Generation”</a:t>
            </a:r>
          </a:p>
          <a:p>
            <a:pPr marL="502920" lvl="2">
              <a:spcBef>
                <a:spcPts val="1400"/>
              </a:spcBef>
              <a:spcAft>
                <a:spcPts val="0"/>
              </a:spcAft>
            </a:pPr>
            <a:r>
              <a:rPr lang="en-US" sz="2200" dirty="0"/>
              <a:t>The F1 Generation are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hybrids</a:t>
            </a:r>
            <a:r>
              <a:rPr lang="en-US" sz="2200" dirty="0"/>
              <a:t>, since they are the offspring of crosses between parents with different traits</a:t>
            </a:r>
          </a:p>
          <a:p>
            <a:r>
              <a:rPr lang="en-US" sz="2800" dirty="0"/>
              <a:t>So what did this F1 generation of Mendel’s crosses look like? Did the traits of the parents blend in the offspring?</a:t>
            </a:r>
          </a:p>
          <a:p>
            <a:r>
              <a:rPr lang="en-US" sz="2800" dirty="0"/>
              <a:t>Not at all. To Mendel’s surprise, all of the offspring had the characteristic of only one of the parents</a:t>
            </a:r>
          </a:p>
          <a:p>
            <a:pPr lvl="1"/>
            <a:r>
              <a:rPr lang="en-US" sz="2200" dirty="0"/>
              <a:t>In each cross, the characteristics of the other parent seemed to disappear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r="4248" b="43182"/>
          <a:stretch/>
        </p:blipFill>
        <p:spPr>
          <a:xfrm>
            <a:off x="8375075" y="2052552"/>
            <a:ext cx="3501736" cy="26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and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14500"/>
            <a:ext cx="5590309" cy="4821382"/>
          </a:xfrm>
        </p:spPr>
        <p:txBody>
          <a:bodyPr>
            <a:normAutofit/>
          </a:bodyPr>
          <a:lstStyle/>
          <a:p>
            <a:r>
              <a:rPr lang="en-US" dirty="0"/>
              <a:t>From this set of experiments,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Mendel</a:t>
            </a:r>
            <a:r>
              <a:rPr lang="en-US" dirty="0"/>
              <a:t> drew two conclusions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/>
              <a:t>There are factors that determine traits (now we know them as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genes</a:t>
            </a:r>
            <a:r>
              <a:rPr lang="en-US" sz="2600" dirty="0"/>
              <a:t>) and they are passed from parents to offspring</a:t>
            </a:r>
          </a:p>
          <a:p>
            <a:pPr marL="45720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Each of the traits Mendel studied was controlled by one gene that occurred in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two</a:t>
            </a:r>
            <a:r>
              <a:rPr lang="en-US" sz="2200" dirty="0"/>
              <a:t> contrasting forms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The different forms of a gene are called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alleles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"/>
          <a:stretch/>
        </p:blipFill>
        <p:spPr>
          <a:xfrm>
            <a:off x="6847609" y="1714500"/>
            <a:ext cx="4998027" cy="36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and Dominance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67739"/>
            <a:ext cx="6702136" cy="4798375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 startAt="2"/>
            </a:pPr>
            <a:r>
              <a:rPr lang="en-US" sz="2600" dirty="0"/>
              <a:t>Some alleles are dominant and others are recessive (this is the Principle of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Dominance</a:t>
            </a:r>
            <a:r>
              <a:rPr lang="en-US" sz="2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An organism with a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dominant</a:t>
            </a:r>
            <a:r>
              <a:rPr lang="en-US" sz="2400" dirty="0"/>
              <a:t> allele will always physically show the dominant form of the trait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An organism with 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recessive </a:t>
            </a:r>
            <a:r>
              <a:rPr lang="en-US" sz="2400" dirty="0"/>
              <a:t>allele will physically show that form only when the dominant allele is NOT present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Mendel was able to determine which alleles were dominant based on which alleles the offspring of the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cross</a:t>
            </a:r>
            <a:r>
              <a:rPr lang="en-US" sz="2400" dirty="0"/>
              <a:t> showed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5" t="2992" r="7955" b="19297"/>
          <a:stretch/>
        </p:blipFill>
        <p:spPr>
          <a:xfrm>
            <a:off x="8530936" y="342900"/>
            <a:ext cx="2712028" cy="3813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3614" r="51046" b="57517"/>
          <a:stretch/>
        </p:blipFill>
        <p:spPr>
          <a:xfrm>
            <a:off x="8115300" y="4327812"/>
            <a:ext cx="3543300" cy="18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0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and Dominance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"/>
          <a:stretch/>
        </p:blipFill>
        <p:spPr>
          <a:xfrm>
            <a:off x="1945871" y="2101041"/>
            <a:ext cx="8007920" cy="40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20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660</TotalTime>
  <Words>892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Corbel</vt:lpstr>
      <vt:lpstr>Courier New</vt:lpstr>
      <vt:lpstr>Wingdings</vt:lpstr>
      <vt:lpstr>Basis</vt:lpstr>
      <vt:lpstr>Mendel’s genetics</vt:lpstr>
      <vt:lpstr>The Work of Gregor Mendel</vt:lpstr>
      <vt:lpstr>The Work of Gregor Mendel</vt:lpstr>
      <vt:lpstr>The Work of Gregor Mendel</vt:lpstr>
      <vt:lpstr>The Work of Gregor Mendel</vt:lpstr>
      <vt:lpstr>The Work of Gregor Mendel</vt:lpstr>
      <vt:lpstr>Genes and Dominance</vt:lpstr>
      <vt:lpstr>Genes and Dominance</vt:lpstr>
      <vt:lpstr>Genes and Dominance</vt:lpstr>
      <vt:lpstr>Question</vt:lpstr>
      <vt:lpstr>Genes and Dominance</vt:lpstr>
      <vt:lpstr>PowerPoint Presentation</vt:lpstr>
      <vt:lpstr>Genes and Dominance</vt:lpstr>
      <vt:lpstr>PowerPoint Presentation</vt:lpstr>
      <vt:lpstr>Question</vt:lpstr>
      <vt:lpstr>Genotype vs. Phenotype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 Inheritance</dc:title>
  <dc:creator>Dylan Tennant</dc:creator>
  <cp:lastModifiedBy>Mcmahon, Colleen</cp:lastModifiedBy>
  <cp:revision>30</cp:revision>
  <dcterms:created xsi:type="dcterms:W3CDTF">2016-03-03T17:05:22Z</dcterms:created>
  <dcterms:modified xsi:type="dcterms:W3CDTF">2019-01-16T18:15:54Z</dcterms:modified>
</cp:coreProperties>
</file>