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4"/>
  </p:sldMasterIdLst>
  <p:notesMasterIdLst>
    <p:notesMasterId r:id="rId22"/>
  </p:notesMasterIdLst>
  <p:handoutMasterIdLst>
    <p:handoutMasterId r:id="rId23"/>
  </p:handoutMasterIdLst>
  <p:sldIdLst>
    <p:sldId id="256" r:id="rId5"/>
    <p:sldId id="267" r:id="rId6"/>
    <p:sldId id="268" r:id="rId7"/>
    <p:sldId id="257" r:id="rId8"/>
    <p:sldId id="258" r:id="rId9"/>
    <p:sldId id="279" r:id="rId10"/>
    <p:sldId id="260" r:id="rId11"/>
    <p:sldId id="264" r:id="rId12"/>
    <p:sldId id="265" r:id="rId13"/>
    <p:sldId id="274" r:id="rId14"/>
    <p:sldId id="275" r:id="rId15"/>
    <p:sldId id="280" r:id="rId16"/>
    <p:sldId id="281" r:id="rId17"/>
    <p:sldId id="282" r:id="rId18"/>
    <p:sldId id="283" r:id="rId19"/>
    <p:sldId id="284" r:id="rId20"/>
    <p:sldId id="285" r:id="rId21"/>
  </p:sldIdLst>
  <p:sldSz cx="9144000" cy="6858000" type="screen4x3"/>
  <p:notesSz cx="9296400" cy="7010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764" autoAdjust="0"/>
    <p:restoredTop sz="95405" autoAdjust="0"/>
  </p:normalViewPr>
  <p:slideViewPr>
    <p:cSldViewPr>
      <p:cViewPr varScale="1">
        <p:scale>
          <a:sx n="79" d="100"/>
          <a:sy n="79" d="100"/>
        </p:scale>
        <p:origin x="86" y="13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2178" y="-102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F56329-E16C-4713-8FAD-D22E725C0368}" type="datetimeFigureOut">
              <a:rPr lang="en-US" smtClean="0"/>
              <a:pPr/>
              <a:t>2/6/2019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8E01E1-A55D-402D-B2A1-D2EA36411F8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6984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5738" y="0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275" y="3330575"/>
            <a:ext cx="7435850" cy="315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5738" y="6657975"/>
            <a:ext cx="4029075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fld id="{F8F430C8-9D28-45D6-9F06-E0DA071158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16551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B4CB07B-9A78-4A71-AF25-406F9912AAAF}" type="slidenum">
              <a:rPr lang="en-US"/>
              <a:pPr/>
              <a:t>1</a:t>
            </a:fld>
            <a:endParaRPr lang="en-U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 </a:t>
            </a:r>
            <a:r>
              <a:rPr lang="en-US" sz="1000" dirty="0"/>
              <a:t>quick refresher for the teacher on important terms: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000" dirty="0" err="1"/>
              <a:t>Autosomal</a:t>
            </a:r>
            <a:r>
              <a:rPr lang="en-US" sz="1000" dirty="0"/>
              <a:t> gene- a gene found on any chromosome except for the sex chromosome.  These are chromosomes numbered 1-22.   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000" dirty="0"/>
              <a:t>X-linked gene- a gene found on a chromosome designated as a sex chromosome (X or Y). 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000" dirty="0"/>
              <a:t>Dominant- Refers to an allele that is expressed </a:t>
            </a:r>
            <a:r>
              <a:rPr lang="en-US" sz="1000" dirty="0" err="1"/>
              <a:t>phenotypically</a:t>
            </a:r>
            <a:r>
              <a:rPr lang="en-US" sz="1000" dirty="0"/>
              <a:t> and masks any recessive counterpart.</a:t>
            </a:r>
          </a:p>
          <a:p>
            <a:pPr eaLnBrk="1" hangingPunct="1"/>
            <a:endParaRPr lang="en-US" sz="1000" dirty="0"/>
          </a:p>
          <a:p>
            <a:pPr eaLnBrk="1" hangingPunct="1"/>
            <a:r>
              <a:rPr lang="en-US" sz="1000" dirty="0"/>
              <a:t>Recessive- An allele that is not </a:t>
            </a:r>
            <a:r>
              <a:rPr lang="en-US" sz="1000" dirty="0" err="1"/>
              <a:t>phenotypically</a:t>
            </a:r>
            <a:r>
              <a:rPr lang="en-US" sz="1000" dirty="0"/>
              <a:t> expressed when its counterpart is dominant.</a:t>
            </a:r>
          </a:p>
        </p:txBody>
      </p:sp>
    </p:spTree>
    <p:extLst>
      <p:ext uri="{BB962C8B-B14F-4D97-AF65-F5344CB8AC3E}">
        <p14:creationId xmlns:p14="http://schemas.microsoft.com/office/powerpoint/2010/main" val="988966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9D45B8-59A4-4172-82B6-5B67BA7B0918}" type="slidenum">
              <a:rPr lang="en-US"/>
              <a:pPr/>
              <a:t>11</a:t>
            </a:fld>
            <a:endParaRPr 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/>
              <a:t>It is recessive because a parent in every generation does not have the disorder.  Remember the disorder can skipped a generation if the disorder is recessive.  The parents can be heterozygous and be carriers of the disorder but not have the symptoms of the disorder</a:t>
            </a:r>
            <a:r>
              <a:rPr lang="en-US"/>
              <a:t>.</a:t>
            </a:r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880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BBE379-3CB7-4121-99BD-2500BB43C42C}" type="slidenum">
              <a:rPr lang="en-US"/>
              <a:pPr/>
              <a:t>2</a:t>
            </a:fld>
            <a:endParaRPr lang="en-US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/>
              <a:t>A pedigree is a chart of the genetic history of family over several generations. Scientists or a genetic counselor would find out about your family history and make this chart to analyze it. For example, a couple might like to know their chances of having a child that has muscular dystrophy.  So the scientists or a genetic counselor would find out who had muscular dystrophy in the mother’s and/or father’s families.  This information would be used to  and then calculate the probability of the couple having a child with MD.</a:t>
            </a:r>
            <a:endParaRPr lang="en-US" sz="1000" b="1"/>
          </a:p>
        </p:txBody>
      </p:sp>
    </p:spTree>
    <p:extLst>
      <p:ext uri="{BB962C8B-B14F-4D97-AF65-F5344CB8AC3E}">
        <p14:creationId xmlns:p14="http://schemas.microsoft.com/office/powerpoint/2010/main" val="29419164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28B71A-246D-4C44-915B-636896CB4636}" type="slidenum">
              <a:rPr lang="en-US"/>
              <a:pPr/>
              <a:t>3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/>
              <a:t>You must learn the symbols of the pedigree charts before you can start to learn how to interpret it.  These are the symbols that represent a male and a female.</a:t>
            </a:r>
          </a:p>
        </p:txBody>
      </p:sp>
    </p:spTree>
    <p:extLst>
      <p:ext uri="{BB962C8B-B14F-4D97-AF65-F5344CB8AC3E}">
        <p14:creationId xmlns:p14="http://schemas.microsoft.com/office/powerpoint/2010/main" val="5696399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FDE56E-40DD-44E0-8960-A995841996A0}" type="slidenum">
              <a:rPr lang="en-US"/>
              <a:pPr/>
              <a:t>4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/>
              <a:t>These are examples of different types of symbols.  These symbols would be the same for males or for females, except for X-linked carrier which is only used for females.  So an affected male would be a square that is filled in completely.  A deceased female would be a circle with a diagonal slash.</a:t>
            </a:r>
          </a:p>
        </p:txBody>
      </p:sp>
    </p:spTree>
    <p:extLst>
      <p:ext uri="{BB962C8B-B14F-4D97-AF65-F5344CB8AC3E}">
        <p14:creationId xmlns:p14="http://schemas.microsoft.com/office/powerpoint/2010/main" val="21941674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B1F8C2-C7E0-481E-93E4-AD957BC41A78}" type="slidenum">
              <a:rPr lang="en-US"/>
              <a:pPr/>
              <a:t>5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dirty="0"/>
              <a:t>These symbols also represent relationships between people. A horizontal line connecting </a:t>
            </a:r>
            <a:r>
              <a:rPr lang="en-US" sz="1000"/>
              <a:t>two people </a:t>
            </a:r>
            <a:r>
              <a:rPr lang="en-US" sz="1000" dirty="0"/>
              <a:t>shows that they are married</a:t>
            </a:r>
            <a:r>
              <a:rPr lang="en-US" sz="1000" baseline="0" dirty="0"/>
              <a:t> or that they reproduced. A vertical Line connecting a married couple to people below them, means that they are offspring. 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8546369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CAD5BF6-7241-40D0-9E4C-29C26237F59D}" type="slidenum">
              <a:rPr lang="en-US"/>
              <a:pPr/>
              <a:t>7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/>
              <a:t>The second step is to determine if the disorder is dominant or recessive.  It is important to find out if a disorder is dominant or recessive.  For example, Huntington’s disease is a dominant disorder.  If you have only one dominant gene you will have Huntington’s disease, which is a lethal disorder.  The disorder does not show up until a person is in their middle ages such as 45.  It will quickly decrease their motor skills and the brain will begin to deteriorate.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000"/>
              <a:t>If a disorder is dominant, one parent must have the disorder (either homozygous dominant (TT) or heterozygous recessive (Tt).  Both parents do </a:t>
            </a:r>
            <a:r>
              <a:rPr lang="en-US"/>
              <a:t>not have to have the disorder</a:t>
            </a:r>
            <a:r>
              <a:rPr lang="en-US" sz="1000"/>
              <a:t>.  One parent might not have the disorder or be a carrier.  If a disease is dominant, it does not skip a generation unless one parent is heterozygous dominant (Tt) and the other parent is homozygous recessive (tt).  In this case the child has a chance of not receiving the dominant gene.</a:t>
            </a:r>
          </a:p>
          <a:p>
            <a:pPr eaLnBrk="1" hangingPunct="1"/>
            <a:endParaRPr lang="en-US" sz="1000"/>
          </a:p>
          <a:p>
            <a:pPr eaLnBrk="1" hangingPunct="1"/>
            <a:r>
              <a:rPr lang="en-US" sz="1000"/>
              <a:t>If the disorder is recessive, a parent does not have to have the disorder, but could still pass it to their offspring.  This would happen when a parent is heterozygous recessive (Tt) and passes on the recessive (t) gene.  This means this disorder can skip generations.  An example of a recessive disorder would be sickle cell anemia. </a:t>
            </a:r>
          </a:p>
          <a:p>
            <a:pPr eaLnBrk="1" hangingPunct="1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646845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2B7D32A-8FF7-4E5F-864A-FE6894A2D52E}" type="slidenum">
              <a:rPr lang="en-US"/>
              <a:pPr/>
              <a:t>8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 dirty="0"/>
              <a:t>Is this pedigree dominant or recessive?</a:t>
            </a:r>
          </a:p>
        </p:txBody>
      </p:sp>
    </p:spTree>
    <p:extLst>
      <p:ext uri="{BB962C8B-B14F-4D97-AF65-F5344CB8AC3E}">
        <p14:creationId xmlns:p14="http://schemas.microsoft.com/office/powerpoint/2010/main" val="15689895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A6A238-09F2-488A-8580-60520479D595}" type="slidenum">
              <a:rPr lang="en-US"/>
              <a:pPr/>
              <a:t>9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/>
              <a:t>It is dominant because a parent in every generation have the disorder.  Remember if a parent in every generation has the disorder, the disorder has not skipped a generation.  If the disorder has not skipped a generation the disorder is dominant</a:t>
            </a:r>
            <a:r>
              <a:rPr lang="en-US"/>
              <a:t>.</a:t>
            </a:r>
          </a:p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1679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CD09F00-759B-46B3-B5B3-35A530C66481}" type="slidenum">
              <a:rPr lang="en-US"/>
              <a:pPr/>
              <a:t>10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z="1000"/>
              <a:t>Is this pedigree dominant or recessive?</a:t>
            </a:r>
          </a:p>
          <a:p>
            <a:pPr eaLnBrk="1" hangingPunct="1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32920543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1154" name="Rectangle 18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 anchor="b"/>
          <a:lstStyle>
            <a:lvl1pPr>
              <a:defRPr sz="57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1155" name="Rectangle 1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7338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2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64B8DA-B379-4D43-8ACA-FCA1148935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456A51-4099-497F-8059-336B76B9D1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ADE221-1B7D-4D23-8E9A-29312035AE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50623-7816-4F82-B06D-A9CC9504C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CA22E-6747-4A23-ACD2-8939EC14FA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B321BC-E3BB-44F0-A416-CFBB6D7D93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455FB-5FEB-45B3-BCE7-867DE4FB8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B6D6B-7A98-41CE-BB9B-5FC2DB700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8D4E5-E8C0-4D3B-9747-AA89FFB9E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7DB235-C68E-4D4A-AA8A-DAD29ED634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F9AEAB-0BF6-434C-B8B5-8EDB972F6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4AC2E-05C1-405F-A2A3-3A95142E1C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2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7A4516-F477-42F1-84F2-F50CE230D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63529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4716463" y="5345113"/>
            <a:ext cx="4427537" cy="1512887"/>
            <a:chOff x="2971" y="3367"/>
            <a:chExt cx="2789" cy="953"/>
          </a:xfrm>
        </p:grpSpPr>
        <p:sp>
          <p:nvSpPr>
            <p:cNvPr id="90115" name="Freeform 3"/>
            <p:cNvSpPr>
              <a:spLocks/>
            </p:cNvSpPr>
            <p:nvPr/>
          </p:nvSpPr>
          <p:spPr bwMode="ltGray">
            <a:xfrm>
              <a:off x="2971" y="3367"/>
              <a:ext cx="2789" cy="953"/>
            </a:xfrm>
            <a:custGeom>
              <a:avLst/>
              <a:gdLst/>
              <a:ahLst/>
              <a:cxnLst>
                <a:cxn ang="0">
                  <a:pos x="2768" y="18"/>
                </a:cxn>
                <a:cxn ang="0">
                  <a:pos x="2678" y="24"/>
                </a:cxn>
                <a:cxn ang="0">
                  <a:pos x="2613" y="102"/>
                </a:cxn>
                <a:cxn ang="0">
                  <a:pos x="2511" y="156"/>
                </a:cxn>
                <a:cxn ang="0">
                  <a:pos x="2505" y="222"/>
                </a:cxn>
                <a:cxn ang="0">
                  <a:pos x="2487" y="246"/>
                </a:cxn>
                <a:cxn ang="0">
                  <a:pos x="2469" y="252"/>
                </a:cxn>
                <a:cxn ang="0">
                  <a:pos x="2397" y="210"/>
                </a:cxn>
                <a:cxn ang="0">
                  <a:pos x="2260" y="192"/>
                </a:cxn>
                <a:cxn ang="0">
                  <a:pos x="2236" y="186"/>
                </a:cxn>
                <a:cxn ang="0">
                  <a:pos x="2218" y="192"/>
                </a:cxn>
                <a:cxn ang="0">
                  <a:pos x="2146" y="228"/>
                </a:cxn>
                <a:cxn ang="0">
                  <a:pos x="2110" y="240"/>
                </a:cxn>
                <a:cxn ang="0">
                  <a:pos x="2086" y="246"/>
                </a:cxn>
                <a:cxn ang="0">
                  <a:pos x="2074" y="258"/>
                </a:cxn>
                <a:cxn ang="0">
                  <a:pos x="2074" y="276"/>
                </a:cxn>
                <a:cxn ang="0">
                  <a:pos x="2051" y="300"/>
                </a:cxn>
                <a:cxn ang="0">
                  <a:pos x="2033" y="312"/>
                </a:cxn>
                <a:cxn ang="0">
                  <a:pos x="2021" y="324"/>
                </a:cxn>
                <a:cxn ang="0">
                  <a:pos x="2009" y="336"/>
                </a:cxn>
                <a:cxn ang="0">
                  <a:pos x="1979" y="342"/>
                </a:cxn>
                <a:cxn ang="0">
                  <a:pos x="1913" y="336"/>
                </a:cxn>
                <a:cxn ang="0">
                  <a:pos x="1877" y="330"/>
                </a:cxn>
                <a:cxn ang="0">
                  <a:pos x="1865" y="342"/>
                </a:cxn>
                <a:cxn ang="0">
                  <a:pos x="1853" y="354"/>
                </a:cxn>
                <a:cxn ang="0">
                  <a:pos x="1823" y="360"/>
                </a:cxn>
                <a:cxn ang="0">
                  <a:pos x="1764" y="342"/>
                </a:cxn>
                <a:cxn ang="0">
                  <a:pos x="1740" y="342"/>
                </a:cxn>
                <a:cxn ang="0">
                  <a:pos x="1716" y="354"/>
                </a:cxn>
                <a:cxn ang="0">
                  <a:pos x="1656" y="425"/>
                </a:cxn>
                <a:cxn ang="0">
                  <a:pos x="1614" y="569"/>
                </a:cxn>
                <a:cxn ang="0">
                  <a:pos x="1614" y="593"/>
                </a:cxn>
                <a:cxn ang="0">
                  <a:pos x="1620" y="641"/>
                </a:cxn>
                <a:cxn ang="0">
                  <a:pos x="1638" y="659"/>
                </a:cxn>
                <a:cxn ang="0">
                  <a:pos x="1632" y="671"/>
                </a:cxn>
                <a:cxn ang="0">
                  <a:pos x="1620" y="683"/>
                </a:cxn>
                <a:cxn ang="0">
                  <a:pos x="1542" y="689"/>
                </a:cxn>
                <a:cxn ang="0">
                  <a:pos x="1465" y="629"/>
                </a:cxn>
                <a:cxn ang="0">
                  <a:pos x="1333" y="587"/>
                </a:cxn>
                <a:cxn ang="0">
                  <a:pos x="1184" y="671"/>
                </a:cxn>
                <a:cxn ang="0">
                  <a:pos x="1016" y="731"/>
                </a:cxn>
                <a:cxn ang="0">
                  <a:pos x="813" y="743"/>
                </a:cxn>
                <a:cxn ang="0">
                  <a:pos x="628" y="701"/>
                </a:cxn>
                <a:cxn ang="0">
                  <a:pos x="568" y="695"/>
                </a:cxn>
                <a:cxn ang="0">
                  <a:pos x="556" y="701"/>
                </a:cxn>
                <a:cxn ang="0">
                  <a:pos x="520" y="731"/>
                </a:cxn>
                <a:cxn ang="0">
                  <a:pos x="436" y="809"/>
                </a:cxn>
                <a:cxn ang="0">
                  <a:pos x="406" y="821"/>
                </a:cxn>
                <a:cxn ang="0">
                  <a:pos x="382" y="821"/>
                </a:cxn>
                <a:cxn ang="0">
                  <a:pos x="335" y="827"/>
                </a:cxn>
                <a:cxn ang="0">
                  <a:pos x="209" y="851"/>
                </a:cxn>
                <a:cxn ang="0">
                  <a:pos x="173" y="857"/>
                </a:cxn>
                <a:cxn ang="0">
                  <a:pos x="125" y="851"/>
                </a:cxn>
                <a:cxn ang="0">
                  <a:pos x="107" y="857"/>
                </a:cxn>
                <a:cxn ang="0">
                  <a:pos x="101" y="875"/>
                </a:cxn>
                <a:cxn ang="0">
                  <a:pos x="83" y="887"/>
                </a:cxn>
                <a:cxn ang="0">
                  <a:pos x="48" y="899"/>
                </a:cxn>
                <a:cxn ang="0">
                  <a:pos x="2780" y="24"/>
                </a:cxn>
              </a:cxnLst>
              <a:rect l="0" t="0" r="r" b="b"/>
              <a:pathLst>
                <a:path w="2780" h="953">
                  <a:moveTo>
                    <a:pt x="2780" y="24"/>
                  </a:moveTo>
                  <a:lnTo>
                    <a:pt x="2774" y="24"/>
                  </a:lnTo>
                  <a:lnTo>
                    <a:pt x="2774" y="18"/>
                  </a:lnTo>
                  <a:lnTo>
                    <a:pt x="2768" y="18"/>
                  </a:lnTo>
                  <a:lnTo>
                    <a:pt x="2756" y="12"/>
                  </a:lnTo>
                  <a:lnTo>
                    <a:pt x="2738" y="6"/>
                  </a:lnTo>
                  <a:lnTo>
                    <a:pt x="2714" y="0"/>
                  </a:lnTo>
                  <a:lnTo>
                    <a:pt x="2678" y="24"/>
                  </a:lnTo>
                  <a:lnTo>
                    <a:pt x="2643" y="54"/>
                  </a:lnTo>
                  <a:lnTo>
                    <a:pt x="2619" y="90"/>
                  </a:lnTo>
                  <a:lnTo>
                    <a:pt x="2613" y="96"/>
                  </a:lnTo>
                  <a:lnTo>
                    <a:pt x="2613" y="102"/>
                  </a:lnTo>
                  <a:lnTo>
                    <a:pt x="2601" y="108"/>
                  </a:lnTo>
                  <a:lnTo>
                    <a:pt x="2583" y="120"/>
                  </a:lnTo>
                  <a:lnTo>
                    <a:pt x="2541" y="132"/>
                  </a:lnTo>
                  <a:lnTo>
                    <a:pt x="2511" y="156"/>
                  </a:lnTo>
                  <a:lnTo>
                    <a:pt x="2511" y="204"/>
                  </a:lnTo>
                  <a:lnTo>
                    <a:pt x="2511" y="210"/>
                  </a:lnTo>
                  <a:lnTo>
                    <a:pt x="2505" y="216"/>
                  </a:lnTo>
                  <a:lnTo>
                    <a:pt x="2505" y="222"/>
                  </a:lnTo>
                  <a:lnTo>
                    <a:pt x="2499" y="228"/>
                  </a:lnTo>
                  <a:lnTo>
                    <a:pt x="2499" y="240"/>
                  </a:lnTo>
                  <a:lnTo>
                    <a:pt x="2493" y="246"/>
                  </a:lnTo>
                  <a:lnTo>
                    <a:pt x="2487" y="246"/>
                  </a:lnTo>
                  <a:lnTo>
                    <a:pt x="2487" y="252"/>
                  </a:lnTo>
                  <a:lnTo>
                    <a:pt x="2481" y="252"/>
                  </a:lnTo>
                  <a:lnTo>
                    <a:pt x="2475" y="252"/>
                  </a:lnTo>
                  <a:lnTo>
                    <a:pt x="2469" y="252"/>
                  </a:lnTo>
                  <a:lnTo>
                    <a:pt x="2457" y="252"/>
                  </a:lnTo>
                  <a:lnTo>
                    <a:pt x="2439" y="258"/>
                  </a:lnTo>
                  <a:lnTo>
                    <a:pt x="2415" y="222"/>
                  </a:lnTo>
                  <a:lnTo>
                    <a:pt x="2397" y="210"/>
                  </a:lnTo>
                  <a:lnTo>
                    <a:pt x="2373" y="216"/>
                  </a:lnTo>
                  <a:lnTo>
                    <a:pt x="2332" y="216"/>
                  </a:lnTo>
                  <a:lnTo>
                    <a:pt x="2296" y="204"/>
                  </a:lnTo>
                  <a:lnTo>
                    <a:pt x="2260" y="192"/>
                  </a:lnTo>
                  <a:lnTo>
                    <a:pt x="2260" y="192"/>
                  </a:lnTo>
                  <a:lnTo>
                    <a:pt x="2248" y="186"/>
                  </a:lnTo>
                  <a:lnTo>
                    <a:pt x="2242" y="186"/>
                  </a:lnTo>
                  <a:lnTo>
                    <a:pt x="2236" y="186"/>
                  </a:lnTo>
                  <a:lnTo>
                    <a:pt x="2230" y="186"/>
                  </a:lnTo>
                  <a:lnTo>
                    <a:pt x="2224" y="192"/>
                  </a:lnTo>
                  <a:lnTo>
                    <a:pt x="2224" y="192"/>
                  </a:lnTo>
                  <a:lnTo>
                    <a:pt x="2218" y="192"/>
                  </a:lnTo>
                  <a:lnTo>
                    <a:pt x="2212" y="198"/>
                  </a:lnTo>
                  <a:lnTo>
                    <a:pt x="2194" y="204"/>
                  </a:lnTo>
                  <a:lnTo>
                    <a:pt x="2170" y="210"/>
                  </a:lnTo>
                  <a:lnTo>
                    <a:pt x="2146" y="228"/>
                  </a:lnTo>
                  <a:lnTo>
                    <a:pt x="2122" y="240"/>
                  </a:lnTo>
                  <a:lnTo>
                    <a:pt x="2116" y="240"/>
                  </a:lnTo>
                  <a:lnTo>
                    <a:pt x="2110" y="240"/>
                  </a:lnTo>
                  <a:lnTo>
                    <a:pt x="2110" y="240"/>
                  </a:lnTo>
                  <a:lnTo>
                    <a:pt x="2104" y="240"/>
                  </a:lnTo>
                  <a:lnTo>
                    <a:pt x="2098" y="246"/>
                  </a:lnTo>
                  <a:lnTo>
                    <a:pt x="2092" y="246"/>
                  </a:lnTo>
                  <a:lnTo>
                    <a:pt x="2086" y="246"/>
                  </a:lnTo>
                  <a:lnTo>
                    <a:pt x="2080" y="252"/>
                  </a:lnTo>
                  <a:lnTo>
                    <a:pt x="2080" y="258"/>
                  </a:lnTo>
                  <a:lnTo>
                    <a:pt x="2074" y="258"/>
                  </a:lnTo>
                  <a:lnTo>
                    <a:pt x="2074" y="258"/>
                  </a:lnTo>
                  <a:lnTo>
                    <a:pt x="2074" y="264"/>
                  </a:lnTo>
                  <a:lnTo>
                    <a:pt x="2074" y="264"/>
                  </a:lnTo>
                  <a:lnTo>
                    <a:pt x="2074" y="270"/>
                  </a:lnTo>
                  <a:lnTo>
                    <a:pt x="2074" y="276"/>
                  </a:lnTo>
                  <a:lnTo>
                    <a:pt x="2069" y="288"/>
                  </a:lnTo>
                  <a:lnTo>
                    <a:pt x="2057" y="300"/>
                  </a:lnTo>
                  <a:lnTo>
                    <a:pt x="2057" y="300"/>
                  </a:lnTo>
                  <a:lnTo>
                    <a:pt x="2051" y="300"/>
                  </a:lnTo>
                  <a:lnTo>
                    <a:pt x="2045" y="300"/>
                  </a:lnTo>
                  <a:lnTo>
                    <a:pt x="2039" y="306"/>
                  </a:lnTo>
                  <a:lnTo>
                    <a:pt x="2033" y="306"/>
                  </a:lnTo>
                  <a:lnTo>
                    <a:pt x="2033" y="312"/>
                  </a:lnTo>
                  <a:lnTo>
                    <a:pt x="2027" y="312"/>
                  </a:lnTo>
                  <a:lnTo>
                    <a:pt x="2027" y="318"/>
                  </a:lnTo>
                  <a:lnTo>
                    <a:pt x="2027" y="318"/>
                  </a:lnTo>
                  <a:lnTo>
                    <a:pt x="2021" y="324"/>
                  </a:lnTo>
                  <a:lnTo>
                    <a:pt x="2021" y="324"/>
                  </a:lnTo>
                  <a:lnTo>
                    <a:pt x="2015" y="330"/>
                  </a:lnTo>
                  <a:lnTo>
                    <a:pt x="2015" y="330"/>
                  </a:lnTo>
                  <a:lnTo>
                    <a:pt x="2009" y="336"/>
                  </a:lnTo>
                  <a:lnTo>
                    <a:pt x="1997" y="336"/>
                  </a:lnTo>
                  <a:lnTo>
                    <a:pt x="1991" y="342"/>
                  </a:lnTo>
                  <a:lnTo>
                    <a:pt x="1985" y="342"/>
                  </a:lnTo>
                  <a:lnTo>
                    <a:pt x="1979" y="342"/>
                  </a:lnTo>
                  <a:lnTo>
                    <a:pt x="1961" y="336"/>
                  </a:lnTo>
                  <a:lnTo>
                    <a:pt x="1925" y="336"/>
                  </a:lnTo>
                  <a:lnTo>
                    <a:pt x="1919" y="336"/>
                  </a:lnTo>
                  <a:lnTo>
                    <a:pt x="1913" y="336"/>
                  </a:lnTo>
                  <a:lnTo>
                    <a:pt x="1895" y="330"/>
                  </a:lnTo>
                  <a:lnTo>
                    <a:pt x="1889" y="330"/>
                  </a:lnTo>
                  <a:lnTo>
                    <a:pt x="1883" y="330"/>
                  </a:lnTo>
                  <a:lnTo>
                    <a:pt x="1877" y="330"/>
                  </a:lnTo>
                  <a:lnTo>
                    <a:pt x="1877" y="330"/>
                  </a:lnTo>
                  <a:lnTo>
                    <a:pt x="1871" y="336"/>
                  </a:lnTo>
                  <a:lnTo>
                    <a:pt x="1871" y="336"/>
                  </a:lnTo>
                  <a:lnTo>
                    <a:pt x="1865" y="342"/>
                  </a:lnTo>
                  <a:lnTo>
                    <a:pt x="1865" y="342"/>
                  </a:lnTo>
                  <a:lnTo>
                    <a:pt x="1859" y="348"/>
                  </a:lnTo>
                  <a:lnTo>
                    <a:pt x="1859" y="348"/>
                  </a:lnTo>
                  <a:lnTo>
                    <a:pt x="1853" y="354"/>
                  </a:lnTo>
                  <a:lnTo>
                    <a:pt x="1847" y="354"/>
                  </a:lnTo>
                  <a:lnTo>
                    <a:pt x="1835" y="360"/>
                  </a:lnTo>
                  <a:lnTo>
                    <a:pt x="1829" y="360"/>
                  </a:lnTo>
                  <a:lnTo>
                    <a:pt x="1823" y="360"/>
                  </a:lnTo>
                  <a:lnTo>
                    <a:pt x="1817" y="360"/>
                  </a:lnTo>
                  <a:lnTo>
                    <a:pt x="1776" y="342"/>
                  </a:lnTo>
                  <a:lnTo>
                    <a:pt x="1770" y="342"/>
                  </a:lnTo>
                  <a:lnTo>
                    <a:pt x="1764" y="342"/>
                  </a:lnTo>
                  <a:lnTo>
                    <a:pt x="1758" y="342"/>
                  </a:lnTo>
                  <a:lnTo>
                    <a:pt x="1746" y="342"/>
                  </a:lnTo>
                  <a:lnTo>
                    <a:pt x="1746" y="342"/>
                  </a:lnTo>
                  <a:lnTo>
                    <a:pt x="1740" y="342"/>
                  </a:lnTo>
                  <a:lnTo>
                    <a:pt x="1734" y="342"/>
                  </a:lnTo>
                  <a:lnTo>
                    <a:pt x="1728" y="348"/>
                  </a:lnTo>
                  <a:lnTo>
                    <a:pt x="1722" y="348"/>
                  </a:lnTo>
                  <a:lnTo>
                    <a:pt x="1716" y="354"/>
                  </a:lnTo>
                  <a:lnTo>
                    <a:pt x="1704" y="366"/>
                  </a:lnTo>
                  <a:lnTo>
                    <a:pt x="1698" y="378"/>
                  </a:lnTo>
                  <a:lnTo>
                    <a:pt x="1674" y="402"/>
                  </a:lnTo>
                  <a:lnTo>
                    <a:pt x="1656" y="425"/>
                  </a:lnTo>
                  <a:lnTo>
                    <a:pt x="1632" y="461"/>
                  </a:lnTo>
                  <a:lnTo>
                    <a:pt x="1614" y="509"/>
                  </a:lnTo>
                  <a:lnTo>
                    <a:pt x="1614" y="563"/>
                  </a:lnTo>
                  <a:lnTo>
                    <a:pt x="1614" y="569"/>
                  </a:lnTo>
                  <a:lnTo>
                    <a:pt x="1614" y="575"/>
                  </a:lnTo>
                  <a:lnTo>
                    <a:pt x="1614" y="581"/>
                  </a:lnTo>
                  <a:lnTo>
                    <a:pt x="1614" y="587"/>
                  </a:lnTo>
                  <a:lnTo>
                    <a:pt x="1614" y="593"/>
                  </a:lnTo>
                  <a:lnTo>
                    <a:pt x="1614" y="599"/>
                  </a:lnTo>
                  <a:lnTo>
                    <a:pt x="1614" y="605"/>
                  </a:lnTo>
                  <a:lnTo>
                    <a:pt x="1614" y="617"/>
                  </a:lnTo>
                  <a:lnTo>
                    <a:pt x="1620" y="641"/>
                  </a:lnTo>
                  <a:lnTo>
                    <a:pt x="1626" y="641"/>
                  </a:lnTo>
                  <a:lnTo>
                    <a:pt x="1632" y="647"/>
                  </a:lnTo>
                  <a:lnTo>
                    <a:pt x="1632" y="659"/>
                  </a:lnTo>
                  <a:lnTo>
                    <a:pt x="1638" y="659"/>
                  </a:lnTo>
                  <a:lnTo>
                    <a:pt x="1638" y="665"/>
                  </a:lnTo>
                  <a:lnTo>
                    <a:pt x="1638" y="665"/>
                  </a:lnTo>
                  <a:lnTo>
                    <a:pt x="1638" y="671"/>
                  </a:lnTo>
                  <a:lnTo>
                    <a:pt x="1632" y="671"/>
                  </a:lnTo>
                  <a:lnTo>
                    <a:pt x="1632" y="677"/>
                  </a:lnTo>
                  <a:lnTo>
                    <a:pt x="1632" y="677"/>
                  </a:lnTo>
                  <a:lnTo>
                    <a:pt x="1626" y="677"/>
                  </a:lnTo>
                  <a:lnTo>
                    <a:pt x="1620" y="683"/>
                  </a:lnTo>
                  <a:lnTo>
                    <a:pt x="1596" y="689"/>
                  </a:lnTo>
                  <a:lnTo>
                    <a:pt x="1572" y="689"/>
                  </a:lnTo>
                  <a:lnTo>
                    <a:pt x="1548" y="689"/>
                  </a:lnTo>
                  <a:lnTo>
                    <a:pt x="1542" y="689"/>
                  </a:lnTo>
                  <a:lnTo>
                    <a:pt x="1536" y="689"/>
                  </a:lnTo>
                  <a:lnTo>
                    <a:pt x="1518" y="683"/>
                  </a:lnTo>
                  <a:lnTo>
                    <a:pt x="1495" y="671"/>
                  </a:lnTo>
                  <a:lnTo>
                    <a:pt x="1465" y="629"/>
                  </a:lnTo>
                  <a:lnTo>
                    <a:pt x="1435" y="599"/>
                  </a:lnTo>
                  <a:lnTo>
                    <a:pt x="1405" y="581"/>
                  </a:lnTo>
                  <a:lnTo>
                    <a:pt x="1375" y="563"/>
                  </a:lnTo>
                  <a:lnTo>
                    <a:pt x="1333" y="587"/>
                  </a:lnTo>
                  <a:lnTo>
                    <a:pt x="1303" y="653"/>
                  </a:lnTo>
                  <a:lnTo>
                    <a:pt x="1261" y="665"/>
                  </a:lnTo>
                  <a:lnTo>
                    <a:pt x="1219" y="653"/>
                  </a:lnTo>
                  <a:lnTo>
                    <a:pt x="1184" y="671"/>
                  </a:lnTo>
                  <a:lnTo>
                    <a:pt x="1136" y="671"/>
                  </a:lnTo>
                  <a:lnTo>
                    <a:pt x="1106" y="671"/>
                  </a:lnTo>
                  <a:lnTo>
                    <a:pt x="1076" y="707"/>
                  </a:lnTo>
                  <a:lnTo>
                    <a:pt x="1016" y="731"/>
                  </a:lnTo>
                  <a:lnTo>
                    <a:pt x="944" y="761"/>
                  </a:lnTo>
                  <a:lnTo>
                    <a:pt x="921" y="773"/>
                  </a:lnTo>
                  <a:lnTo>
                    <a:pt x="867" y="773"/>
                  </a:lnTo>
                  <a:lnTo>
                    <a:pt x="813" y="743"/>
                  </a:lnTo>
                  <a:lnTo>
                    <a:pt x="783" y="719"/>
                  </a:lnTo>
                  <a:lnTo>
                    <a:pt x="741" y="713"/>
                  </a:lnTo>
                  <a:lnTo>
                    <a:pt x="693" y="701"/>
                  </a:lnTo>
                  <a:lnTo>
                    <a:pt x="628" y="701"/>
                  </a:lnTo>
                  <a:lnTo>
                    <a:pt x="616" y="701"/>
                  </a:lnTo>
                  <a:lnTo>
                    <a:pt x="598" y="695"/>
                  </a:lnTo>
                  <a:lnTo>
                    <a:pt x="580" y="695"/>
                  </a:lnTo>
                  <a:lnTo>
                    <a:pt x="568" y="695"/>
                  </a:lnTo>
                  <a:lnTo>
                    <a:pt x="568" y="695"/>
                  </a:lnTo>
                  <a:lnTo>
                    <a:pt x="562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6" y="701"/>
                  </a:lnTo>
                  <a:lnTo>
                    <a:pt x="550" y="707"/>
                  </a:lnTo>
                  <a:lnTo>
                    <a:pt x="544" y="713"/>
                  </a:lnTo>
                  <a:lnTo>
                    <a:pt x="520" y="731"/>
                  </a:lnTo>
                  <a:lnTo>
                    <a:pt x="496" y="749"/>
                  </a:lnTo>
                  <a:lnTo>
                    <a:pt x="460" y="785"/>
                  </a:lnTo>
                  <a:lnTo>
                    <a:pt x="454" y="791"/>
                  </a:lnTo>
                  <a:lnTo>
                    <a:pt x="436" y="809"/>
                  </a:lnTo>
                  <a:lnTo>
                    <a:pt x="424" y="815"/>
                  </a:lnTo>
                  <a:lnTo>
                    <a:pt x="418" y="821"/>
                  </a:lnTo>
                  <a:lnTo>
                    <a:pt x="412" y="821"/>
                  </a:lnTo>
                  <a:lnTo>
                    <a:pt x="406" y="821"/>
                  </a:lnTo>
                  <a:lnTo>
                    <a:pt x="400" y="821"/>
                  </a:lnTo>
                  <a:lnTo>
                    <a:pt x="394" y="821"/>
                  </a:lnTo>
                  <a:lnTo>
                    <a:pt x="388" y="821"/>
                  </a:lnTo>
                  <a:lnTo>
                    <a:pt x="382" y="821"/>
                  </a:lnTo>
                  <a:lnTo>
                    <a:pt x="370" y="821"/>
                  </a:lnTo>
                  <a:lnTo>
                    <a:pt x="358" y="821"/>
                  </a:lnTo>
                  <a:lnTo>
                    <a:pt x="352" y="821"/>
                  </a:lnTo>
                  <a:lnTo>
                    <a:pt x="335" y="827"/>
                  </a:lnTo>
                  <a:lnTo>
                    <a:pt x="329" y="827"/>
                  </a:lnTo>
                  <a:lnTo>
                    <a:pt x="233" y="839"/>
                  </a:lnTo>
                  <a:lnTo>
                    <a:pt x="227" y="845"/>
                  </a:lnTo>
                  <a:lnTo>
                    <a:pt x="209" y="851"/>
                  </a:lnTo>
                  <a:lnTo>
                    <a:pt x="197" y="851"/>
                  </a:lnTo>
                  <a:lnTo>
                    <a:pt x="185" y="857"/>
                  </a:lnTo>
                  <a:lnTo>
                    <a:pt x="179" y="857"/>
                  </a:lnTo>
                  <a:lnTo>
                    <a:pt x="173" y="857"/>
                  </a:lnTo>
                  <a:lnTo>
                    <a:pt x="167" y="857"/>
                  </a:lnTo>
                  <a:lnTo>
                    <a:pt x="149" y="851"/>
                  </a:lnTo>
                  <a:lnTo>
                    <a:pt x="137" y="851"/>
                  </a:lnTo>
                  <a:lnTo>
                    <a:pt x="125" y="851"/>
                  </a:lnTo>
                  <a:lnTo>
                    <a:pt x="119" y="857"/>
                  </a:lnTo>
                  <a:lnTo>
                    <a:pt x="113" y="857"/>
                  </a:lnTo>
                  <a:lnTo>
                    <a:pt x="107" y="857"/>
                  </a:lnTo>
                  <a:lnTo>
                    <a:pt x="107" y="857"/>
                  </a:lnTo>
                  <a:lnTo>
                    <a:pt x="101" y="863"/>
                  </a:lnTo>
                  <a:lnTo>
                    <a:pt x="101" y="863"/>
                  </a:lnTo>
                  <a:lnTo>
                    <a:pt x="101" y="869"/>
                  </a:lnTo>
                  <a:lnTo>
                    <a:pt x="101" y="875"/>
                  </a:lnTo>
                  <a:lnTo>
                    <a:pt x="95" y="875"/>
                  </a:lnTo>
                  <a:lnTo>
                    <a:pt x="95" y="881"/>
                  </a:lnTo>
                  <a:lnTo>
                    <a:pt x="89" y="881"/>
                  </a:lnTo>
                  <a:lnTo>
                    <a:pt x="83" y="887"/>
                  </a:lnTo>
                  <a:lnTo>
                    <a:pt x="77" y="887"/>
                  </a:lnTo>
                  <a:lnTo>
                    <a:pt x="60" y="893"/>
                  </a:lnTo>
                  <a:lnTo>
                    <a:pt x="54" y="899"/>
                  </a:lnTo>
                  <a:lnTo>
                    <a:pt x="48" y="899"/>
                  </a:lnTo>
                  <a:lnTo>
                    <a:pt x="48" y="905"/>
                  </a:lnTo>
                  <a:lnTo>
                    <a:pt x="0" y="953"/>
                  </a:lnTo>
                  <a:lnTo>
                    <a:pt x="2780" y="953"/>
                  </a:lnTo>
                  <a:lnTo>
                    <a:pt x="2780" y="24"/>
                  </a:lnTo>
                  <a:lnTo>
                    <a:pt x="2780" y="24"/>
                  </a:lnTo>
                  <a:lnTo>
                    <a:pt x="2780" y="24"/>
                  </a:lnTo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16" name="Freeform 4"/>
            <p:cNvSpPr>
              <a:spLocks/>
            </p:cNvSpPr>
            <p:nvPr/>
          </p:nvSpPr>
          <p:spPr bwMode="ltGray">
            <a:xfrm>
              <a:off x="4602" y="4014"/>
              <a:ext cx="12" cy="18"/>
            </a:xfrm>
            <a:custGeom>
              <a:avLst/>
              <a:gdLst/>
              <a:ahLst/>
              <a:cxnLst>
                <a:cxn ang="0">
                  <a:pos x="12" y="18"/>
                </a:cxn>
                <a:cxn ang="0">
                  <a:pos x="12" y="12"/>
                </a:cxn>
                <a:cxn ang="0">
                  <a:pos x="6" y="6"/>
                </a:cxn>
                <a:cxn ang="0">
                  <a:pos x="6" y="6"/>
                </a:cxn>
                <a:cxn ang="0">
                  <a:pos x="0" y="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</a:cxnLst>
              <a:rect l="0" t="0" r="r" b="b"/>
              <a:pathLst>
                <a:path w="12" h="18">
                  <a:moveTo>
                    <a:pt x="12" y="18"/>
                  </a:moveTo>
                  <a:lnTo>
                    <a:pt x="12" y="12"/>
                  </a:lnTo>
                  <a:lnTo>
                    <a:pt x="6" y="6"/>
                  </a:lnTo>
                  <a:lnTo>
                    <a:pt x="6" y="6"/>
                  </a:lnTo>
                  <a:lnTo>
                    <a:pt x="0" y="0"/>
                  </a:lnTo>
                  <a:lnTo>
                    <a:pt x="12" y="18"/>
                  </a:lnTo>
                  <a:lnTo>
                    <a:pt x="12" y="18"/>
                  </a:lnTo>
                  <a:lnTo>
                    <a:pt x="12" y="18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17" name="Freeform 5"/>
            <p:cNvSpPr>
              <a:spLocks/>
            </p:cNvSpPr>
            <p:nvPr/>
          </p:nvSpPr>
          <p:spPr bwMode="ltGray">
            <a:xfrm>
              <a:off x="4596" y="3996"/>
              <a:ext cx="6" cy="18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6" y="1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0" y="12"/>
                </a:cxn>
                <a:cxn ang="0">
                  <a:pos x="0" y="12"/>
                </a:cxn>
              </a:cxnLst>
              <a:rect l="0" t="0" r="r" b="b"/>
              <a:pathLst>
                <a:path w="6" h="18">
                  <a:moveTo>
                    <a:pt x="0" y="12"/>
                  </a:moveTo>
                  <a:lnTo>
                    <a:pt x="6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0" y="12"/>
                  </a:lnTo>
                  <a:lnTo>
                    <a:pt x="0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18" name="Freeform 6"/>
            <p:cNvSpPr>
              <a:spLocks/>
            </p:cNvSpPr>
            <p:nvPr/>
          </p:nvSpPr>
          <p:spPr bwMode="ltGray">
            <a:xfrm>
              <a:off x="5180" y="3577"/>
              <a:ext cx="304" cy="741"/>
            </a:xfrm>
            <a:custGeom>
              <a:avLst/>
              <a:gdLst/>
              <a:ahLst/>
              <a:cxnLst>
                <a:cxn ang="0">
                  <a:pos x="280" y="42"/>
                </a:cxn>
                <a:cxn ang="0">
                  <a:pos x="274" y="42"/>
                </a:cxn>
                <a:cxn ang="0">
                  <a:pos x="268" y="42"/>
                </a:cxn>
                <a:cxn ang="0">
                  <a:pos x="256" y="42"/>
                </a:cxn>
                <a:cxn ang="0">
                  <a:pos x="238" y="48"/>
                </a:cxn>
                <a:cxn ang="0">
                  <a:pos x="214" y="12"/>
                </a:cxn>
                <a:cxn ang="0">
                  <a:pos x="196" y="0"/>
                </a:cxn>
                <a:cxn ang="0">
                  <a:pos x="196" y="0"/>
                </a:cxn>
                <a:cxn ang="0">
                  <a:pos x="164" y="167"/>
                </a:cxn>
                <a:cxn ang="0">
                  <a:pos x="144" y="217"/>
                </a:cxn>
                <a:cxn ang="0">
                  <a:pos x="110" y="281"/>
                </a:cxn>
                <a:cxn ang="0">
                  <a:pos x="96" y="327"/>
                </a:cxn>
                <a:cxn ang="0">
                  <a:pos x="124" y="405"/>
                </a:cxn>
                <a:cxn ang="0">
                  <a:pos x="100" y="463"/>
                </a:cxn>
                <a:cxn ang="0">
                  <a:pos x="68" y="503"/>
                </a:cxn>
                <a:cxn ang="0">
                  <a:pos x="30" y="539"/>
                </a:cxn>
                <a:cxn ang="0">
                  <a:pos x="24" y="613"/>
                </a:cxn>
                <a:cxn ang="0">
                  <a:pos x="0" y="741"/>
                </a:cxn>
                <a:cxn ang="0">
                  <a:pos x="202" y="741"/>
                </a:cxn>
                <a:cxn ang="0">
                  <a:pos x="180" y="639"/>
                </a:cxn>
                <a:cxn ang="0">
                  <a:pos x="192" y="589"/>
                </a:cxn>
                <a:cxn ang="0">
                  <a:pos x="178" y="539"/>
                </a:cxn>
                <a:cxn ang="0">
                  <a:pos x="190" y="499"/>
                </a:cxn>
                <a:cxn ang="0">
                  <a:pos x="184" y="465"/>
                </a:cxn>
                <a:cxn ang="0">
                  <a:pos x="192" y="391"/>
                </a:cxn>
                <a:cxn ang="0">
                  <a:pos x="216" y="313"/>
                </a:cxn>
                <a:cxn ang="0">
                  <a:pos x="238" y="249"/>
                </a:cxn>
                <a:cxn ang="0">
                  <a:pos x="268" y="185"/>
                </a:cxn>
                <a:cxn ang="0">
                  <a:pos x="284" y="159"/>
                </a:cxn>
                <a:cxn ang="0">
                  <a:pos x="304" y="12"/>
                </a:cxn>
                <a:cxn ang="0">
                  <a:pos x="298" y="24"/>
                </a:cxn>
                <a:cxn ang="0">
                  <a:pos x="292" y="30"/>
                </a:cxn>
                <a:cxn ang="0">
                  <a:pos x="292" y="36"/>
                </a:cxn>
                <a:cxn ang="0">
                  <a:pos x="286" y="36"/>
                </a:cxn>
                <a:cxn ang="0">
                  <a:pos x="286" y="42"/>
                </a:cxn>
                <a:cxn ang="0">
                  <a:pos x="280" y="42"/>
                </a:cxn>
                <a:cxn ang="0">
                  <a:pos x="280" y="42"/>
                </a:cxn>
                <a:cxn ang="0">
                  <a:pos x="280" y="42"/>
                </a:cxn>
              </a:cxnLst>
              <a:rect l="0" t="0" r="r" b="b"/>
              <a:pathLst>
                <a:path w="304" h="741">
                  <a:moveTo>
                    <a:pt x="280" y="42"/>
                  </a:moveTo>
                  <a:lnTo>
                    <a:pt x="274" y="42"/>
                  </a:lnTo>
                  <a:lnTo>
                    <a:pt x="268" y="42"/>
                  </a:lnTo>
                  <a:lnTo>
                    <a:pt x="256" y="42"/>
                  </a:lnTo>
                  <a:lnTo>
                    <a:pt x="238" y="48"/>
                  </a:lnTo>
                  <a:lnTo>
                    <a:pt x="214" y="12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164" y="167"/>
                  </a:lnTo>
                  <a:lnTo>
                    <a:pt x="144" y="217"/>
                  </a:lnTo>
                  <a:lnTo>
                    <a:pt x="110" y="281"/>
                  </a:lnTo>
                  <a:lnTo>
                    <a:pt x="96" y="327"/>
                  </a:lnTo>
                  <a:lnTo>
                    <a:pt x="124" y="405"/>
                  </a:lnTo>
                  <a:lnTo>
                    <a:pt x="100" y="463"/>
                  </a:lnTo>
                  <a:lnTo>
                    <a:pt x="68" y="503"/>
                  </a:lnTo>
                  <a:lnTo>
                    <a:pt x="30" y="539"/>
                  </a:lnTo>
                  <a:lnTo>
                    <a:pt x="24" y="613"/>
                  </a:lnTo>
                  <a:lnTo>
                    <a:pt x="0" y="741"/>
                  </a:lnTo>
                  <a:lnTo>
                    <a:pt x="202" y="741"/>
                  </a:lnTo>
                  <a:lnTo>
                    <a:pt x="180" y="639"/>
                  </a:lnTo>
                  <a:lnTo>
                    <a:pt x="192" y="589"/>
                  </a:lnTo>
                  <a:lnTo>
                    <a:pt x="178" y="539"/>
                  </a:lnTo>
                  <a:lnTo>
                    <a:pt x="190" y="499"/>
                  </a:lnTo>
                  <a:lnTo>
                    <a:pt x="184" y="465"/>
                  </a:lnTo>
                  <a:lnTo>
                    <a:pt x="192" y="391"/>
                  </a:lnTo>
                  <a:lnTo>
                    <a:pt x="216" y="313"/>
                  </a:lnTo>
                  <a:lnTo>
                    <a:pt x="238" y="249"/>
                  </a:lnTo>
                  <a:lnTo>
                    <a:pt x="268" y="185"/>
                  </a:lnTo>
                  <a:lnTo>
                    <a:pt x="284" y="159"/>
                  </a:lnTo>
                  <a:lnTo>
                    <a:pt x="304" y="12"/>
                  </a:lnTo>
                  <a:lnTo>
                    <a:pt x="298" y="24"/>
                  </a:lnTo>
                  <a:lnTo>
                    <a:pt x="292" y="30"/>
                  </a:lnTo>
                  <a:lnTo>
                    <a:pt x="292" y="36"/>
                  </a:lnTo>
                  <a:lnTo>
                    <a:pt x="286" y="36"/>
                  </a:lnTo>
                  <a:lnTo>
                    <a:pt x="286" y="42"/>
                  </a:lnTo>
                  <a:lnTo>
                    <a:pt x="280" y="42"/>
                  </a:lnTo>
                  <a:lnTo>
                    <a:pt x="280" y="42"/>
                  </a:lnTo>
                  <a:lnTo>
                    <a:pt x="280" y="4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19" name="Freeform 7"/>
            <p:cNvSpPr>
              <a:spLocks/>
            </p:cNvSpPr>
            <p:nvPr/>
          </p:nvSpPr>
          <p:spPr bwMode="ltGray">
            <a:xfrm>
              <a:off x="4918" y="3553"/>
              <a:ext cx="314" cy="767"/>
            </a:xfrm>
            <a:custGeom>
              <a:avLst/>
              <a:gdLst/>
              <a:ahLst/>
              <a:cxnLst>
                <a:cxn ang="0">
                  <a:pos x="284" y="6"/>
                </a:cxn>
                <a:cxn ang="0">
                  <a:pos x="278" y="6"/>
                </a:cxn>
                <a:cxn ang="0">
                  <a:pos x="272" y="12"/>
                </a:cxn>
                <a:cxn ang="0">
                  <a:pos x="254" y="18"/>
                </a:cxn>
                <a:cxn ang="0">
                  <a:pos x="230" y="24"/>
                </a:cxn>
                <a:cxn ang="0">
                  <a:pos x="206" y="42"/>
                </a:cxn>
                <a:cxn ang="0">
                  <a:pos x="188" y="48"/>
                </a:cxn>
                <a:cxn ang="0">
                  <a:pos x="176" y="54"/>
                </a:cxn>
                <a:cxn ang="0">
                  <a:pos x="170" y="54"/>
                </a:cxn>
                <a:cxn ang="0">
                  <a:pos x="150" y="169"/>
                </a:cxn>
                <a:cxn ang="0">
                  <a:pos x="110" y="225"/>
                </a:cxn>
                <a:cxn ang="0">
                  <a:pos x="54" y="383"/>
                </a:cxn>
                <a:cxn ang="0">
                  <a:pos x="82" y="555"/>
                </a:cxn>
                <a:cxn ang="0">
                  <a:pos x="40" y="679"/>
                </a:cxn>
                <a:cxn ang="0">
                  <a:pos x="0" y="767"/>
                </a:cxn>
                <a:cxn ang="0">
                  <a:pos x="108" y="767"/>
                </a:cxn>
                <a:cxn ang="0">
                  <a:pos x="120" y="611"/>
                </a:cxn>
                <a:cxn ang="0">
                  <a:pos x="148" y="499"/>
                </a:cxn>
                <a:cxn ang="0">
                  <a:pos x="160" y="367"/>
                </a:cxn>
                <a:cxn ang="0">
                  <a:pos x="218" y="327"/>
                </a:cxn>
                <a:cxn ang="0">
                  <a:pos x="238" y="221"/>
                </a:cxn>
                <a:cxn ang="0">
                  <a:pos x="296" y="135"/>
                </a:cxn>
                <a:cxn ang="0">
                  <a:pos x="314" y="0"/>
                </a:cxn>
                <a:cxn ang="0">
                  <a:pos x="302" y="0"/>
                </a:cxn>
                <a:cxn ang="0">
                  <a:pos x="296" y="0"/>
                </a:cxn>
                <a:cxn ang="0">
                  <a:pos x="290" y="0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  <a:cxn ang="0">
                  <a:pos x="284" y="6"/>
                </a:cxn>
              </a:cxnLst>
              <a:rect l="0" t="0" r="r" b="b"/>
              <a:pathLst>
                <a:path w="314" h="767">
                  <a:moveTo>
                    <a:pt x="284" y="6"/>
                  </a:moveTo>
                  <a:lnTo>
                    <a:pt x="278" y="6"/>
                  </a:lnTo>
                  <a:lnTo>
                    <a:pt x="272" y="12"/>
                  </a:lnTo>
                  <a:lnTo>
                    <a:pt x="254" y="18"/>
                  </a:lnTo>
                  <a:lnTo>
                    <a:pt x="230" y="24"/>
                  </a:lnTo>
                  <a:lnTo>
                    <a:pt x="206" y="42"/>
                  </a:lnTo>
                  <a:lnTo>
                    <a:pt x="188" y="48"/>
                  </a:lnTo>
                  <a:lnTo>
                    <a:pt x="176" y="54"/>
                  </a:lnTo>
                  <a:lnTo>
                    <a:pt x="170" y="54"/>
                  </a:lnTo>
                  <a:lnTo>
                    <a:pt x="150" y="169"/>
                  </a:lnTo>
                  <a:lnTo>
                    <a:pt x="110" y="225"/>
                  </a:lnTo>
                  <a:lnTo>
                    <a:pt x="54" y="383"/>
                  </a:lnTo>
                  <a:lnTo>
                    <a:pt x="82" y="555"/>
                  </a:lnTo>
                  <a:lnTo>
                    <a:pt x="40" y="679"/>
                  </a:lnTo>
                  <a:lnTo>
                    <a:pt x="0" y="767"/>
                  </a:lnTo>
                  <a:lnTo>
                    <a:pt x="108" y="767"/>
                  </a:lnTo>
                  <a:lnTo>
                    <a:pt x="120" y="611"/>
                  </a:lnTo>
                  <a:lnTo>
                    <a:pt x="148" y="499"/>
                  </a:lnTo>
                  <a:lnTo>
                    <a:pt x="160" y="367"/>
                  </a:lnTo>
                  <a:lnTo>
                    <a:pt x="218" y="327"/>
                  </a:lnTo>
                  <a:lnTo>
                    <a:pt x="238" y="221"/>
                  </a:lnTo>
                  <a:lnTo>
                    <a:pt x="296" y="135"/>
                  </a:lnTo>
                  <a:lnTo>
                    <a:pt x="314" y="0"/>
                  </a:lnTo>
                  <a:lnTo>
                    <a:pt x="302" y="0"/>
                  </a:lnTo>
                  <a:lnTo>
                    <a:pt x="296" y="0"/>
                  </a:lnTo>
                  <a:lnTo>
                    <a:pt x="290" y="0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  <a:lnTo>
                    <a:pt x="284" y="6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20" name="Freeform 8"/>
            <p:cNvSpPr>
              <a:spLocks/>
            </p:cNvSpPr>
            <p:nvPr/>
          </p:nvSpPr>
          <p:spPr bwMode="ltGray">
            <a:xfrm>
              <a:off x="4700" y="3697"/>
              <a:ext cx="275" cy="623"/>
            </a:xfrm>
            <a:custGeom>
              <a:avLst/>
              <a:gdLst/>
              <a:ahLst/>
              <a:cxnLst>
                <a:cxn ang="0">
                  <a:pos x="257" y="12"/>
                </a:cxn>
                <a:cxn ang="0">
                  <a:pos x="239" y="6"/>
                </a:cxn>
                <a:cxn ang="0">
                  <a:pos x="203" y="6"/>
                </a:cxn>
                <a:cxn ang="0">
                  <a:pos x="203" y="6"/>
                </a:cxn>
                <a:cxn ang="0">
                  <a:pos x="197" y="6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6" y="0"/>
                </a:cxn>
                <a:cxn ang="0">
                  <a:pos x="160" y="0"/>
                </a:cxn>
                <a:cxn ang="0">
                  <a:pos x="144" y="117"/>
                </a:cxn>
                <a:cxn ang="0">
                  <a:pos x="128" y="185"/>
                </a:cxn>
                <a:cxn ang="0">
                  <a:pos x="58" y="299"/>
                </a:cxn>
                <a:cxn ang="0">
                  <a:pos x="54" y="441"/>
                </a:cxn>
                <a:cxn ang="0">
                  <a:pos x="24" y="523"/>
                </a:cxn>
                <a:cxn ang="0">
                  <a:pos x="0" y="623"/>
                </a:cxn>
                <a:cxn ang="0">
                  <a:pos x="78" y="623"/>
                </a:cxn>
                <a:cxn ang="0">
                  <a:pos x="92" y="555"/>
                </a:cxn>
                <a:cxn ang="0">
                  <a:pos x="134" y="447"/>
                </a:cxn>
                <a:cxn ang="0">
                  <a:pos x="158" y="315"/>
                </a:cxn>
                <a:cxn ang="0">
                  <a:pos x="184" y="257"/>
                </a:cxn>
                <a:cxn ang="0">
                  <a:pos x="216" y="211"/>
                </a:cxn>
                <a:cxn ang="0">
                  <a:pos x="222" y="145"/>
                </a:cxn>
                <a:cxn ang="0">
                  <a:pos x="240" y="111"/>
                </a:cxn>
                <a:cxn ang="0">
                  <a:pos x="262" y="79"/>
                </a:cxn>
                <a:cxn ang="0">
                  <a:pos x="275" y="6"/>
                </a:cxn>
                <a:cxn ang="0">
                  <a:pos x="263" y="12"/>
                </a:cxn>
                <a:cxn ang="0">
                  <a:pos x="257" y="12"/>
                </a:cxn>
                <a:cxn ang="0">
                  <a:pos x="257" y="12"/>
                </a:cxn>
                <a:cxn ang="0">
                  <a:pos x="257" y="12"/>
                </a:cxn>
              </a:cxnLst>
              <a:rect l="0" t="0" r="r" b="b"/>
              <a:pathLst>
                <a:path w="275" h="623">
                  <a:moveTo>
                    <a:pt x="257" y="12"/>
                  </a:moveTo>
                  <a:lnTo>
                    <a:pt x="239" y="6"/>
                  </a:lnTo>
                  <a:lnTo>
                    <a:pt x="203" y="6"/>
                  </a:lnTo>
                  <a:lnTo>
                    <a:pt x="203" y="6"/>
                  </a:lnTo>
                  <a:lnTo>
                    <a:pt x="197" y="6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6" y="0"/>
                  </a:lnTo>
                  <a:lnTo>
                    <a:pt x="160" y="0"/>
                  </a:lnTo>
                  <a:lnTo>
                    <a:pt x="144" y="117"/>
                  </a:lnTo>
                  <a:lnTo>
                    <a:pt x="128" y="185"/>
                  </a:lnTo>
                  <a:lnTo>
                    <a:pt x="58" y="299"/>
                  </a:lnTo>
                  <a:lnTo>
                    <a:pt x="54" y="441"/>
                  </a:lnTo>
                  <a:lnTo>
                    <a:pt x="24" y="523"/>
                  </a:lnTo>
                  <a:lnTo>
                    <a:pt x="0" y="623"/>
                  </a:lnTo>
                  <a:lnTo>
                    <a:pt x="78" y="623"/>
                  </a:lnTo>
                  <a:lnTo>
                    <a:pt x="92" y="555"/>
                  </a:lnTo>
                  <a:lnTo>
                    <a:pt x="134" y="447"/>
                  </a:lnTo>
                  <a:lnTo>
                    <a:pt x="158" y="315"/>
                  </a:lnTo>
                  <a:lnTo>
                    <a:pt x="184" y="257"/>
                  </a:lnTo>
                  <a:lnTo>
                    <a:pt x="216" y="211"/>
                  </a:lnTo>
                  <a:lnTo>
                    <a:pt x="222" y="145"/>
                  </a:lnTo>
                  <a:lnTo>
                    <a:pt x="240" y="111"/>
                  </a:lnTo>
                  <a:lnTo>
                    <a:pt x="262" y="79"/>
                  </a:lnTo>
                  <a:lnTo>
                    <a:pt x="275" y="6"/>
                  </a:lnTo>
                  <a:lnTo>
                    <a:pt x="263" y="12"/>
                  </a:lnTo>
                  <a:lnTo>
                    <a:pt x="257" y="12"/>
                  </a:lnTo>
                  <a:lnTo>
                    <a:pt x="257" y="12"/>
                  </a:lnTo>
                  <a:lnTo>
                    <a:pt x="257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21" name="Freeform 9"/>
            <p:cNvSpPr>
              <a:spLocks/>
            </p:cNvSpPr>
            <p:nvPr/>
          </p:nvSpPr>
          <p:spPr bwMode="ltGray">
            <a:xfrm>
              <a:off x="4522" y="3709"/>
              <a:ext cx="213" cy="611"/>
            </a:xfrm>
            <a:custGeom>
              <a:avLst/>
              <a:gdLst/>
              <a:ahLst/>
              <a:cxnLst>
                <a:cxn ang="0">
                  <a:pos x="171" y="12"/>
                </a:cxn>
                <a:cxn ang="0">
                  <a:pos x="159" y="24"/>
                </a:cxn>
                <a:cxn ang="0">
                  <a:pos x="153" y="36"/>
                </a:cxn>
                <a:cxn ang="0">
                  <a:pos x="128" y="60"/>
                </a:cxn>
                <a:cxn ang="0">
                  <a:pos x="110" y="83"/>
                </a:cxn>
                <a:cxn ang="0">
                  <a:pos x="86" y="119"/>
                </a:cxn>
                <a:cxn ang="0">
                  <a:pos x="68" y="167"/>
                </a:cxn>
                <a:cxn ang="0">
                  <a:pos x="68" y="221"/>
                </a:cxn>
                <a:cxn ang="0">
                  <a:pos x="68" y="227"/>
                </a:cxn>
                <a:cxn ang="0">
                  <a:pos x="68" y="233"/>
                </a:cxn>
                <a:cxn ang="0">
                  <a:pos x="68" y="239"/>
                </a:cxn>
                <a:cxn ang="0">
                  <a:pos x="68" y="245"/>
                </a:cxn>
                <a:cxn ang="0">
                  <a:pos x="68" y="251"/>
                </a:cxn>
                <a:cxn ang="0">
                  <a:pos x="68" y="251"/>
                </a:cxn>
                <a:cxn ang="0">
                  <a:pos x="68" y="257"/>
                </a:cxn>
                <a:cxn ang="0">
                  <a:pos x="68" y="269"/>
                </a:cxn>
                <a:cxn ang="0">
                  <a:pos x="74" y="287"/>
                </a:cxn>
                <a:cxn ang="0">
                  <a:pos x="80" y="305"/>
                </a:cxn>
                <a:cxn ang="0">
                  <a:pos x="86" y="311"/>
                </a:cxn>
                <a:cxn ang="0">
                  <a:pos x="86" y="311"/>
                </a:cxn>
                <a:cxn ang="0">
                  <a:pos x="92" y="317"/>
                </a:cxn>
                <a:cxn ang="0">
                  <a:pos x="92" y="323"/>
                </a:cxn>
                <a:cxn ang="0">
                  <a:pos x="92" y="323"/>
                </a:cxn>
                <a:cxn ang="0">
                  <a:pos x="24" y="437"/>
                </a:cxn>
                <a:cxn ang="0">
                  <a:pos x="18" y="471"/>
                </a:cxn>
                <a:cxn ang="0">
                  <a:pos x="0" y="547"/>
                </a:cxn>
                <a:cxn ang="0">
                  <a:pos x="50" y="611"/>
                </a:cxn>
                <a:cxn ang="0">
                  <a:pos x="114" y="611"/>
                </a:cxn>
                <a:cxn ang="0">
                  <a:pos x="104" y="555"/>
                </a:cxn>
                <a:cxn ang="0">
                  <a:pos x="120" y="515"/>
                </a:cxn>
                <a:cxn ang="0">
                  <a:pos x="150" y="449"/>
                </a:cxn>
                <a:cxn ang="0">
                  <a:pos x="166" y="377"/>
                </a:cxn>
                <a:cxn ang="0">
                  <a:pos x="156" y="295"/>
                </a:cxn>
                <a:cxn ang="0">
                  <a:pos x="170" y="203"/>
                </a:cxn>
                <a:cxn ang="0">
                  <a:pos x="212" y="95"/>
                </a:cxn>
                <a:cxn ang="0">
                  <a:pos x="213" y="0"/>
                </a:cxn>
                <a:cxn ang="0">
                  <a:pos x="207" y="0"/>
                </a:cxn>
                <a:cxn ang="0">
                  <a:pos x="201" y="0"/>
                </a:cxn>
                <a:cxn ang="0">
                  <a:pos x="195" y="0"/>
                </a:cxn>
                <a:cxn ang="0">
                  <a:pos x="189" y="0"/>
                </a:cxn>
                <a:cxn ang="0">
                  <a:pos x="183" y="6"/>
                </a:cxn>
                <a:cxn ang="0">
                  <a:pos x="177" y="6"/>
                </a:cxn>
                <a:cxn ang="0">
                  <a:pos x="171" y="12"/>
                </a:cxn>
                <a:cxn ang="0">
                  <a:pos x="171" y="12"/>
                </a:cxn>
                <a:cxn ang="0">
                  <a:pos x="171" y="12"/>
                </a:cxn>
              </a:cxnLst>
              <a:rect l="0" t="0" r="r" b="b"/>
              <a:pathLst>
                <a:path w="213" h="611">
                  <a:moveTo>
                    <a:pt x="171" y="12"/>
                  </a:moveTo>
                  <a:lnTo>
                    <a:pt x="159" y="24"/>
                  </a:lnTo>
                  <a:lnTo>
                    <a:pt x="153" y="36"/>
                  </a:lnTo>
                  <a:lnTo>
                    <a:pt x="128" y="60"/>
                  </a:lnTo>
                  <a:lnTo>
                    <a:pt x="110" y="83"/>
                  </a:lnTo>
                  <a:lnTo>
                    <a:pt x="86" y="119"/>
                  </a:lnTo>
                  <a:lnTo>
                    <a:pt x="68" y="167"/>
                  </a:lnTo>
                  <a:lnTo>
                    <a:pt x="68" y="221"/>
                  </a:lnTo>
                  <a:lnTo>
                    <a:pt x="68" y="227"/>
                  </a:lnTo>
                  <a:lnTo>
                    <a:pt x="68" y="233"/>
                  </a:lnTo>
                  <a:lnTo>
                    <a:pt x="68" y="239"/>
                  </a:lnTo>
                  <a:lnTo>
                    <a:pt x="68" y="245"/>
                  </a:lnTo>
                  <a:lnTo>
                    <a:pt x="68" y="251"/>
                  </a:lnTo>
                  <a:lnTo>
                    <a:pt x="68" y="251"/>
                  </a:lnTo>
                  <a:lnTo>
                    <a:pt x="68" y="257"/>
                  </a:lnTo>
                  <a:lnTo>
                    <a:pt x="68" y="269"/>
                  </a:lnTo>
                  <a:lnTo>
                    <a:pt x="74" y="287"/>
                  </a:lnTo>
                  <a:lnTo>
                    <a:pt x="80" y="305"/>
                  </a:lnTo>
                  <a:lnTo>
                    <a:pt x="86" y="311"/>
                  </a:lnTo>
                  <a:lnTo>
                    <a:pt x="86" y="311"/>
                  </a:lnTo>
                  <a:lnTo>
                    <a:pt x="92" y="317"/>
                  </a:lnTo>
                  <a:lnTo>
                    <a:pt x="92" y="323"/>
                  </a:lnTo>
                  <a:lnTo>
                    <a:pt x="92" y="323"/>
                  </a:lnTo>
                  <a:lnTo>
                    <a:pt x="24" y="437"/>
                  </a:lnTo>
                  <a:lnTo>
                    <a:pt x="18" y="471"/>
                  </a:lnTo>
                  <a:lnTo>
                    <a:pt x="0" y="547"/>
                  </a:lnTo>
                  <a:lnTo>
                    <a:pt x="50" y="611"/>
                  </a:lnTo>
                  <a:lnTo>
                    <a:pt x="114" y="611"/>
                  </a:lnTo>
                  <a:lnTo>
                    <a:pt x="104" y="555"/>
                  </a:lnTo>
                  <a:lnTo>
                    <a:pt x="120" y="515"/>
                  </a:lnTo>
                  <a:lnTo>
                    <a:pt x="150" y="449"/>
                  </a:lnTo>
                  <a:lnTo>
                    <a:pt x="166" y="377"/>
                  </a:lnTo>
                  <a:lnTo>
                    <a:pt x="156" y="295"/>
                  </a:lnTo>
                  <a:lnTo>
                    <a:pt x="170" y="203"/>
                  </a:lnTo>
                  <a:lnTo>
                    <a:pt x="212" y="95"/>
                  </a:lnTo>
                  <a:lnTo>
                    <a:pt x="213" y="0"/>
                  </a:lnTo>
                  <a:lnTo>
                    <a:pt x="207" y="0"/>
                  </a:lnTo>
                  <a:lnTo>
                    <a:pt x="201" y="0"/>
                  </a:lnTo>
                  <a:lnTo>
                    <a:pt x="195" y="0"/>
                  </a:lnTo>
                  <a:lnTo>
                    <a:pt x="189" y="0"/>
                  </a:lnTo>
                  <a:lnTo>
                    <a:pt x="183" y="6"/>
                  </a:lnTo>
                  <a:lnTo>
                    <a:pt x="177" y="6"/>
                  </a:lnTo>
                  <a:lnTo>
                    <a:pt x="171" y="12"/>
                  </a:lnTo>
                  <a:lnTo>
                    <a:pt x="171" y="12"/>
                  </a:lnTo>
                  <a:lnTo>
                    <a:pt x="171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22" name="Freeform 10"/>
            <p:cNvSpPr>
              <a:spLocks/>
            </p:cNvSpPr>
            <p:nvPr/>
          </p:nvSpPr>
          <p:spPr bwMode="ltGray">
            <a:xfrm>
              <a:off x="4292" y="3936"/>
              <a:ext cx="167" cy="384"/>
            </a:xfrm>
            <a:custGeom>
              <a:avLst/>
              <a:gdLst/>
              <a:ahLst/>
              <a:cxnLst>
                <a:cxn ang="0">
                  <a:pos x="149" y="60"/>
                </a:cxn>
                <a:cxn ang="0">
                  <a:pos x="119" y="30"/>
                </a:cxn>
                <a:cxn ang="0">
                  <a:pos x="89" y="12"/>
                </a:cxn>
                <a:cxn ang="0">
                  <a:pos x="59" y="0"/>
                </a:cxn>
                <a:cxn ang="0">
                  <a:pos x="54" y="70"/>
                </a:cxn>
                <a:cxn ang="0">
                  <a:pos x="46" y="112"/>
                </a:cxn>
                <a:cxn ang="0">
                  <a:pos x="52" y="168"/>
                </a:cxn>
                <a:cxn ang="0">
                  <a:pos x="24" y="194"/>
                </a:cxn>
                <a:cxn ang="0">
                  <a:pos x="16" y="258"/>
                </a:cxn>
                <a:cxn ang="0">
                  <a:pos x="2" y="300"/>
                </a:cxn>
                <a:cxn ang="0">
                  <a:pos x="0" y="352"/>
                </a:cxn>
                <a:cxn ang="0">
                  <a:pos x="47" y="384"/>
                </a:cxn>
                <a:cxn ang="0">
                  <a:pos x="149" y="384"/>
                </a:cxn>
                <a:cxn ang="0">
                  <a:pos x="134" y="350"/>
                </a:cxn>
                <a:cxn ang="0">
                  <a:pos x="104" y="324"/>
                </a:cxn>
                <a:cxn ang="0">
                  <a:pos x="138" y="274"/>
                </a:cxn>
                <a:cxn ang="0">
                  <a:pos x="122" y="220"/>
                </a:cxn>
                <a:cxn ang="0">
                  <a:pos x="132" y="186"/>
                </a:cxn>
                <a:cxn ang="0">
                  <a:pos x="140" y="154"/>
                </a:cxn>
                <a:cxn ang="0">
                  <a:pos x="167" y="90"/>
                </a:cxn>
                <a:cxn ang="0">
                  <a:pos x="149" y="60"/>
                </a:cxn>
                <a:cxn ang="0">
                  <a:pos x="149" y="60"/>
                </a:cxn>
                <a:cxn ang="0">
                  <a:pos x="149" y="60"/>
                </a:cxn>
              </a:cxnLst>
              <a:rect l="0" t="0" r="r" b="b"/>
              <a:pathLst>
                <a:path w="167" h="384">
                  <a:moveTo>
                    <a:pt x="149" y="60"/>
                  </a:moveTo>
                  <a:lnTo>
                    <a:pt x="119" y="30"/>
                  </a:lnTo>
                  <a:lnTo>
                    <a:pt x="89" y="12"/>
                  </a:lnTo>
                  <a:lnTo>
                    <a:pt x="59" y="0"/>
                  </a:lnTo>
                  <a:lnTo>
                    <a:pt x="54" y="70"/>
                  </a:lnTo>
                  <a:lnTo>
                    <a:pt x="46" y="112"/>
                  </a:lnTo>
                  <a:lnTo>
                    <a:pt x="52" y="168"/>
                  </a:lnTo>
                  <a:lnTo>
                    <a:pt x="24" y="194"/>
                  </a:lnTo>
                  <a:lnTo>
                    <a:pt x="16" y="258"/>
                  </a:lnTo>
                  <a:lnTo>
                    <a:pt x="2" y="300"/>
                  </a:lnTo>
                  <a:lnTo>
                    <a:pt x="0" y="352"/>
                  </a:lnTo>
                  <a:lnTo>
                    <a:pt x="47" y="384"/>
                  </a:lnTo>
                  <a:lnTo>
                    <a:pt x="149" y="384"/>
                  </a:lnTo>
                  <a:lnTo>
                    <a:pt x="134" y="350"/>
                  </a:lnTo>
                  <a:lnTo>
                    <a:pt x="104" y="324"/>
                  </a:lnTo>
                  <a:lnTo>
                    <a:pt x="138" y="274"/>
                  </a:lnTo>
                  <a:lnTo>
                    <a:pt x="122" y="220"/>
                  </a:lnTo>
                  <a:lnTo>
                    <a:pt x="132" y="186"/>
                  </a:lnTo>
                  <a:lnTo>
                    <a:pt x="140" y="154"/>
                  </a:lnTo>
                  <a:lnTo>
                    <a:pt x="167" y="90"/>
                  </a:lnTo>
                  <a:lnTo>
                    <a:pt x="149" y="60"/>
                  </a:lnTo>
                  <a:lnTo>
                    <a:pt x="149" y="60"/>
                  </a:lnTo>
                  <a:lnTo>
                    <a:pt x="149" y="6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23" name="Freeform 11"/>
            <p:cNvSpPr>
              <a:spLocks/>
            </p:cNvSpPr>
            <p:nvPr/>
          </p:nvSpPr>
          <p:spPr bwMode="ltGray">
            <a:xfrm>
              <a:off x="4100" y="4020"/>
              <a:ext cx="166" cy="300"/>
            </a:xfrm>
            <a:custGeom>
              <a:avLst/>
              <a:gdLst/>
              <a:ahLst/>
              <a:cxnLst>
                <a:cxn ang="0">
                  <a:pos x="136" y="12"/>
                </a:cxn>
                <a:cxn ang="0">
                  <a:pos x="100" y="0"/>
                </a:cxn>
                <a:cxn ang="0">
                  <a:pos x="78" y="64"/>
                </a:cxn>
                <a:cxn ang="0">
                  <a:pos x="70" y="126"/>
                </a:cxn>
                <a:cxn ang="0">
                  <a:pos x="46" y="184"/>
                </a:cxn>
                <a:cxn ang="0">
                  <a:pos x="58" y="232"/>
                </a:cxn>
                <a:cxn ang="0">
                  <a:pos x="38" y="268"/>
                </a:cxn>
                <a:cxn ang="0">
                  <a:pos x="0" y="300"/>
                </a:cxn>
                <a:cxn ang="0">
                  <a:pos x="160" y="300"/>
                </a:cxn>
                <a:cxn ang="0">
                  <a:pos x="136" y="272"/>
                </a:cxn>
                <a:cxn ang="0">
                  <a:pos x="98" y="234"/>
                </a:cxn>
                <a:cxn ang="0">
                  <a:pos x="130" y="188"/>
                </a:cxn>
                <a:cxn ang="0">
                  <a:pos x="138" y="134"/>
                </a:cxn>
                <a:cxn ang="0">
                  <a:pos x="144" y="94"/>
                </a:cxn>
                <a:cxn ang="0">
                  <a:pos x="164" y="60"/>
                </a:cxn>
                <a:cxn ang="0">
                  <a:pos x="166" y="0"/>
                </a:cxn>
                <a:cxn ang="0">
                  <a:pos x="136" y="12"/>
                </a:cxn>
                <a:cxn ang="0">
                  <a:pos x="136" y="12"/>
                </a:cxn>
                <a:cxn ang="0">
                  <a:pos x="136" y="12"/>
                </a:cxn>
              </a:cxnLst>
              <a:rect l="0" t="0" r="r" b="b"/>
              <a:pathLst>
                <a:path w="166" h="300">
                  <a:moveTo>
                    <a:pt x="136" y="12"/>
                  </a:moveTo>
                  <a:lnTo>
                    <a:pt x="100" y="0"/>
                  </a:lnTo>
                  <a:lnTo>
                    <a:pt x="78" y="64"/>
                  </a:lnTo>
                  <a:lnTo>
                    <a:pt x="70" y="126"/>
                  </a:lnTo>
                  <a:lnTo>
                    <a:pt x="46" y="184"/>
                  </a:lnTo>
                  <a:lnTo>
                    <a:pt x="58" y="232"/>
                  </a:lnTo>
                  <a:lnTo>
                    <a:pt x="38" y="268"/>
                  </a:lnTo>
                  <a:lnTo>
                    <a:pt x="0" y="300"/>
                  </a:lnTo>
                  <a:lnTo>
                    <a:pt x="160" y="300"/>
                  </a:lnTo>
                  <a:lnTo>
                    <a:pt x="136" y="272"/>
                  </a:lnTo>
                  <a:lnTo>
                    <a:pt x="98" y="234"/>
                  </a:lnTo>
                  <a:lnTo>
                    <a:pt x="130" y="188"/>
                  </a:lnTo>
                  <a:lnTo>
                    <a:pt x="138" y="134"/>
                  </a:lnTo>
                  <a:lnTo>
                    <a:pt x="144" y="94"/>
                  </a:lnTo>
                  <a:lnTo>
                    <a:pt x="164" y="60"/>
                  </a:lnTo>
                  <a:lnTo>
                    <a:pt x="166" y="0"/>
                  </a:lnTo>
                  <a:lnTo>
                    <a:pt x="136" y="12"/>
                  </a:lnTo>
                  <a:lnTo>
                    <a:pt x="136" y="12"/>
                  </a:lnTo>
                  <a:lnTo>
                    <a:pt x="136" y="12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24" name="Freeform 12"/>
            <p:cNvSpPr>
              <a:spLocks/>
            </p:cNvSpPr>
            <p:nvPr/>
          </p:nvSpPr>
          <p:spPr bwMode="ltGray">
            <a:xfrm>
              <a:off x="3910" y="4038"/>
              <a:ext cx="237" cy="282"/>
            </a:xfrm>
            <a:custGeom>
              <a:avLst/>
              <a:gdLst/>
              <a:ahLst/>
              <a:cxnLst>
                <a:cxn ang="0">
                  <a:pos x="201" y="0"/>
                </a:cxn>
                <a:cxn ang="0">
                  <a:pos x="183" y="0"/>
                </a:cxn>
                <a:cxn ang="0">
                  <a:pos x="158" y="50"/>
                </a:cxn>
                <a:cxn ang="0">
                  <a:pos x="148" y="92"/>
                </a:cxn>
                <a:cxn ang="0">
                  <a:pos x="120" y="144"/>
                </a:cxn>
                <a:cxn ang="0">
                  <a:pos x="82" y="182"/>
                </a:cxn>
                <a:cxn ang="0">
                  <a:pos x="60" y="232"/>
                </a:cxn>
                <a:cxn ang="0">
                  <a:pos x="0" y="282"/>
                </a:cxn>
                <a:cxn ang="0">
                  <a:pos x="128" y="282"/>
                </a:cxn>
                <a:cxn ang="0">
                  <a:pos x="154" y="254"/>
                </a:cxn>
                <a:cxn ang="0">
                  <a:pos x="158" y="196"/>
                </a:cxn>
                <a:cxn ang="0">
                  <a:pos x="188" y="148"/>
                </a:cxn>
                <a:cxn ang="0">
                  <a:pos x="196" y="70"/>
                </a:cxn>
                <a:cxn ang="0">
                  <a:pos x="237" y="0"/>
                </a:cxn>
                <a:cxn ang="0">
                  <a:pos x="201" y="0"/>
                </a:cxn>
                <a:cxn ang="0">
                  <a:pos x="201" y="0"/>
                </a:cxn>
                <a:cxn ang="0">
                  <a:pos x="201" y="0"/>
                </a:cxn>
              </a:cxnLst>
              <a:rect l="0" t="0" r="r" b="b"/>
              <a:pathLst>
                <a:path w="237" h="282">
                  <a:moveTo>
                    <a:pt x="201" y="0"/>
                  </a:moveTo>
                  <a:lnTo>
                    <a:pt x="183" y="0"/>
                  </a:lnTo>
                  <a:lnTo>
                    <a:pt x="158" y="50"/>
                  </a:lnTo>
                  <a:lnTo>
                    <a:pt x="148" y="92"/>
                  </a:lnTo>
                  <a:lnTo>
                    <a:pt x="120" y="144"/>
                  </a:lnTo>
                  <a:lnTo>
                    <a:pt x="82" y="182"/>
                  </a:lnTo>
                  <a:lnTo>
                    <a:pt x="60" y="232"/>
                  </a:lnTo>
                  <a:lnTo>
                    <a:pt x="0" y="282"/>
                  </a:lnTo>
                  <a:lnTo>
                    <a:pt x="128" y="282"/>
                  </a:lnTo>
                  <a:lnTo>
                    <a:pt x="154" y="254"/>
                  </a:lnTo>
                  <a:lnTo>
                    <a:pt x="158" y="196"/>
                  </a:lnTo>
                  <a:lnTo>
                    <a:pt x="188" y="148"/>
                  </a:lnTo>
                  <a:lnTo>
                    <a:pt x="196" y="70"/>
                  </a:lnTo>
                  <a:lnTo>
                    <a:pt x="237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20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25" name="Freeform 13"/>
            <p:cNvSpPr>
              <a:spLocks/>
            </p:cNvSpPr>
            <p:nvPr/>
          </p:nvSpPr>
          <p:spPr bwMode="ltGray">
            <a:xfrm>
              <a:off x="3674" y="4086"/>
              <a:ext cx="196" cy="234"/>
            </a:xfrm>
            <a:custGeom>
              <a:avLst/>
              <a:gdLst/>
              <a:ahLst/>
              <a:cxnLst>
                <a:cxn ang="0">
                  <a:pos x="167" y="54"/>
                </a:cxn>
                <a:cxn ang="0">
                  <a:pos x="113" y="24"/>
                </a:cxn>
                <a:cxn ang="0">
                  <a:pos x="83" y="0"/>
                </a:cxn>
                <a:cxn ang="0">
                  <a:pos x="80" y="62"/>
                </a:cxn>
                <a:cxn ang="0">
                  <a:pos x="58" y="100"/>
                </a:cxn>
                <a:cxn ang="0">
                  <a:pos x="54" y="160"/>
                </a:cxn>
                <a:cxn ang="0">
                  <a:pos x="36" y="202"/>
                </a:cxn>
                <a:cxn ang="0">
                  <a:pos x="0" y="234"/>
                </a:cxn>
                <a:cxn ang="0">
                  <a:pos x="146" y="234"/>
                </a:cxn>
                <a:cxn ang="0">
                  <a:pos x="170" y="198"/>
                </a:cxn>
                <a:cxn ang="0">
                  <a:pos x="158" y="138"/>
                </a:cxn>
                <a:cxn ang="0">
                  <a:pos x="196" y="100"/>
                </a:cxn>
                <a:cxn ang="0">
                  <a:pos x="191" y="54"/>
                </a:cxn>
                <a:cxn ang="0">
                  <a:pos x="167" y="54"/>
                </a:cxn>
                <a:cxn ang="0">
                  <a:pos x="167" y="54"/>
                </a:cxn>
                <a:cxn ang="0">
                  <a:pos x="167" y="54"/>
                </a:cxn>
              </a:cxnLst>
              <a:rect l="0" t="0" r="r" b="b"/>
              <a:pathLst>
                <a:path w="196" h="234">
                  <a:moveTo>
                    <a:pt x="167" y="54"/>
                  </a:moveTo>
                  <a:lnTo>
                    <a:pt x="113" y="24"/>
                  </a:lnTo>
                  <a:lnTo>
                    <a:pt x="83" y="0"/>
                  </a:lnTo>
                  <a:lnTo>
                    <a:pt x="80" y="62"/>
                  </a:lnTo>
                  <a:lnTo>
                    <a:pt x="58" y="100"/>
                  </a:lnTo>
                  <a:lnTo>
                    <a:pt x="54" y="160"/>
                  </a:lnTo>
                  <a:lnTo>
                    <a:pt x="36" y="202"/>
                  </a:lnTo>
                  <a:lnTo>
                    <a:pt x="0" y="234"/>
                  </a:lnTo>
                  <a:lnTo>
                    <a:pt x="146" y="234"/>
                  </a:lnTo>
                  <a:lnTo>
                    <a:pt x="170" y="198"/>
                  </a:lnTo>
                  <a:lnTo>
                    <a:pt x="158" y="138"/>
                  </a:lnTo>
                  <a:lnTo>
                    <a:pt x="196" y="100"/>
                  </a:lnTo>
                  <a:lnTo>
                    <a:pt x="191" y="54"/>
                  </a:lnTo>
                  <a:lnTo>
                    <a:pt x="167" y="54"/>
                  </a:lnTo>
                  <a:lnTo>
                    <a:pt x="167" y="54"/>
                  </a:lnTo>
                  <a:lnTo>
                    <a:pt x="167" y="5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26" name="Freeform 14"/>
            <p:cNvSpPr>
              <a:spLocks/>
            </p:cNvSpPr>
            <p:nvPr/>
          </p:nvSpPr>
          <p:spPr bwMode="ltGray">
            <a:xfrm>
              <a:off x="3476" y="4068"/>
              <a:ext cx="190" cy="252"/>
            </a:xfrm>
            <a:custGeom>
              <a:avLst/>
              <a:gdLst/>
              <a:ahLst/>
              <a:cxnLst>
                <a:cxn ang="0">
                  <a:pos x="190" y="0"/>
                </a:cxn>
                <a:cxn ang="0">
                  <a:pos x="166" y="0"/>
                </a:cxn>
                <a:cxn ang="0">
                  <a:pos x="158" y="38"/>
                </a:cxn>
                <a:cxn ang="0">
                  <a:pos x="138" y="120"/>
                </a:cxn>
                <a:cxn ang="0">
                  <a:pos x="94" y="180"/>
                </a:cxn>
                <a:cxn ang="0">
                  <a:pos x="62" y="234"/>
                </a:cxn>
                <a:cxn ang="0">
                  <a:pos x="0" y="252"/>
                </a:cxn>
                <a:cxn ang="0">
                  <a:pos x="128" y="252"/>
                </a:cxn>
                <a:cxn ang="0">
                  <a:pos x="142" y="188"/>
                </a:cxn>
                <a:cxn ang="0">
                  <a:pos x="186" y="90"/>
                </a:cxn>
                <a:cxn ang="0">
                  <a:pos x="190" y="38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  <a:cxn ang="0">
                  <a:pos x="190" y="0"/>
                </a:cxn>
              </a:cxnLst>
              <a:rect l="0" t="0" r="r" b="b"/>
              <a:pathLst>
                <a:path w="190" h="252">
                  <a:moveTo>
                    <a:pt x="190" y="0"/>
                  </a:moveTo>
                  <a:lnTo>
                    <a:pt x="166" y="0"/>
                  </a:lnTo>
                  <a:lnTo>
                    <a:pt x="158" y="38"/>
                  </a:lnTo>
                  <a:lnTo>
                    <a:pt x="138" y="120"/>
                  </a:lnTo>
                  <a:lnTo>
                    <a:pt x="94" y="180"/>
                  </a:lnTo>
                  <a:lnTo>
                    <a:pt x="62" y="234"/>
                  </a:lnTo>
                  <a:lnTo>
                    <a:pt x="0" y="252"/>
                  </a:lnTo>
                  <a:lnTo>
                    <a:pt x="128" y="252"/>
                  </a:lnTo>
                  <a:lnTo>
                    <a:pt x="142" y="188"/>
                  </a:lnTo>
                  <a:lnTo>
                    <a:pt x="186" y="90"/>
                  </a:lnTo>
                  <a:lnTo>
                    <a:pt x="190" y="38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  <a:lnTo>
                    <a:pt x="190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27" name="Freeform 15"/>
            <p:cNvSpPr>
              <a:spLocks/>
            </p:cNvSpPr>
            <p:nvPr/>
          </p:nvSpPr>
          <p:spPr bwMode="ltGray">
            <a:xfrm>
              <a:off x="3170" y="4188"/>
              <a:ext cx="230" cy="132"/>
            </a:xfrm>
            <a:custGeom>
              <a:avLst/>
              <a:gdLst/>
              <a:ahLst/>
              <a:cxnLst>
                <a:cxn ang="0">
                  <a:pos x="197" y="0"/>
                </a:cxn>
                <a:cxn ang="0">
                  <a:pos x="191" y="0"/>
                </a:cxn>
                <a:cxn ang="0">
                  <a:pos x="185" y="0"/>
                </a:cxn>
                <a:cxn ang="0">
                  <a:pos x="173" y="0"/>
                </a:cxn>
                <a:cxn ang="0">
                  <a:pos x="161" y="0"/>
                </a:cxn>
                <a:cxn ang="0">
                  <a:pos x="155" y="0"/>
                </a:cxn>
                <a:cxn ang="0">
                  <a:pos x="138" y="6"/>
                </a:cxn>
                <a:cxn ang="0">
                  <a:pos x="132" y="6"/>
                </a:cxn>
                <a:cxn ang="0">
                  <a:pos x="35" y="18"/>
                </a:cxn>
                <a:cxn ang="0">
                  <a:pos x="11" y="30"/>
                </a:cxn>
                <a:cxn ang="0">
                  <a:pos x="23" y="54"/>
                </a:cxn>
                <a:cxn ang="0">
                  <a:pos x="0" y="100"/>
                </a:cxn>
                <a:cxn ang="0">
                  <a:pos x="0" y="132"/>
                </a:cxn>
                <a:cxn ang="0">
                  <a:pos x="162" y="132"/>
                </a:cxn>
                <a:cxn ang="0">
                  <a:pos x="204" y="88"/>
                </a:cxn>
                <a:cxn ang="0">
                  <a:pos x="230" y="46"/>
                </a:cxn>
                <a:cxn ang="0">
                  <a:pos x="214" y="24"/>
                </a:cxn>
                <a:cxn ang="0">
                  <a:pos x="215" y="0"/>
                </a:cxn>
                <a:cxn ang="0">
                  <a:pos x="209" y="0"/>
                </a:cxn>
                <a:cxn ang="0">
                  <a:pos x="203" y="0"/>
                </a:cxn>
                <a:cxn ang="0">
                  <a:pos x="203" y="0"/>
                </a:cxn>
                <a:cxn ang="0">
                  <a:pos x="197" y="0"/>
                </a:cxn>
                <a:cxn ang="0">
                  <a:pos x="197" y="0"/>
                </a:cxn>
                <a:cxn ang="0">
                  <a:pos x="197" y="0"/>
                </a:cxn>
              </a:cxnLst>
              <a:rect l="0" t="0" r="r" b="b"/>
              <a:pathLst>
                <a:path w="230" h="132">
                  <a:moveTo>
                    <a:pt x="197" y="0"/>
                  </a:moveTo>
                  <a:lnTo>
                    <a:pt x="191" y="0"/>
                  </a:lnTo>
                  <a:lnTo>
                    <a:pt x="185" y="0"/>
                  </a:lnTo>
                  <a:lnTo>
                    <a:pt x="173" y="0"/>
                  </a:lnTo>
                  <a:lnTo>
                    <a:pt x="161" y="0"/>
                  </a:lnTo>
                  <a:lnTo>
                    <a:pt x="155" y="0"/>
                  </a:lnTo>
                  <a:lnTo>
                    <a:pt x="138" y="6"/>
                  </a:lnTo>
                  <a:lnTo>
                    <a:pt x="132" y="6"/>
                  </a:lnTo>
                  <a:lnTo>
                    <a:pt x="35" y="18"/>
                  </a:lnTo>
                  <a:lnTo>
                    <a:pt x="11" y="30"/>
                  </a:lnTo>
                  <a:lnTo>
                    <a:pt x="23" y="54"/>
                  </a:lnTo>
                  <a:lnTo>
                    <a:pt x="0" y="100"/>
                  </a:lnTo>
                  <a:lnTo>
                    <a:pt x="0" y="132"/>
                  </a:lnTo>
                  <a:lnTo>
                    <a:pt x="162" y="132"/>
                  </a:lnTo>
                  <a:lnTo>
                    <a:pt x="204" y="88"/>
                  </a:lnTo>
                  <a:lnTo>
                    <a:pt x="230" y="46"/>
                  </a:lnTo>
                  <a:lnTo>
                    <a:pt x="214" y="24"/>
                  </a:lnTo>
                  <a:lnTo>
                    <a:pt x="215" y="0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7" y="0"/>
                  </a:lnTo>
                  <a:lnTo>
                    <a:pt x="197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28" name="Freeform 16"/>
            <p:cNvSpPr>
              <a:spLocks/>
            </p:cNvSpPr>
            <p:nvPr/>
          </p:nvSpPr>
          <p:spPr bwMode="ltGray">
            <a:xfrm>
              <a:off x="3044" y="4218"/>
              <a:ext cx="89" cy="102"/>
            </a:xfrm>
            <a:custGeom>
              <a:avLst/>
              <a:gdLst/>
              <a:ahLst/>
              <a:cxnLst>
                <a:cxn ang="0">
                  <a:pos x="71" y="0"/>
                </a:cxn>
                <a:cxn ang="0">
                  <a:pos x="66" y="48"/>
                </a:cxn>
                <a:cxn ang="0">
                  <a:pos x="30" y="72"/>
                </a:cxn>
                <a:cxn ang="0">
                  <a:pos x="0" y="102"/>
                </a:cxn>
                <a:cxn ang="0">
                  <a:pos x="66" y="102"/>
                </a:cxn>
                <a:cxn ang="0">
                  <a:pos x="88" y="56"/>
                </a:cxn>
                <a:cxn ang="0">
                  <a:pos x="89" y="6"/>
                </a:cxn>
                <a:cxn ang="0">
                  <a:pos x="71" y="0"/>
                </a:cxn>
                <a:cxn ang="0">
                  <a:pos x="71" y="0"/>
                </a:cxn>
                <a:cxn ang="0">
                  <a:pos x="71" y="0"/>
                </a:cxn>
              </a:cxnLst>
              <a:rect l="0" t="0" r="r" b="b"/>
              <a:pathLst>
                <a:path w="89" h="102">
                  <a:moveTo>
                    <a:pt x="71" y="0"/>
                  </a:moveTo>
                  <a:lnTo>
                    <a:pt x="66" y="48"/>
                  </a:lnTo>
                  <a:lnTo>
                    <a:pt x="30" y="72"/>
                  </a:lnTo>
                  <a:lnTo>
                    <a:pt x="0" y="102"/>
                  </a:lnTo>
                  <a:lnTo>
                    <a:pt x="66" y="102"/>
                  </a:lnTo>
                  <a:lnTo>
                    <a:pt x="88" y="56"/>
                  </a:lnTo>
                  <a:lnTo>
                    <a:pt x="89" y="6"/>
                  </a:lnTo>
                  <a:lnTo>
                    <a:pt x="71" y="0"/>
                  </a:lnTo>
                  <a:lnTo>
                    <a:pt x="71" y="0"/>
                  </a:lnTo>
                  <a:lnTo>
                    <a:pt x="71" y="0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90129" name="Freeform 17"/>
            <p:cNvSpPr>
              <a:spLocks/>
            </p:cNvSpPr>
            <p:nvPr/>
          </p:nvSpPr>
          <p:spPr bwMode="ltGray">
            <a:xfrm>
              <a:off x="5482" y="3367"/>
              <a:ext cx="278" cy="953"/>
            </a:xfrm>
            <a:custGeom>
              <a:avLst/>
              <a:gdLst/>
              <a:ahLst/>
              <a:cxnLst>
                <a:cxn ang="0">
                  <a:pos x="278" y="24"/>
                </a:cxn>
                <a:cxn ang="0">
                  <a:pos x="272" y="24"/>
                </a:cxn>
                <a:cxn ang="0">
                  <a:pos x="272" y="18"/>
                </a:cxn>
                <a:cxn ang="0">
                  <a:pos x="266" y="18"/>
                </a:cxn>
                <a:cxn ang="0">
                  <a:pos x="254" y="12"/>
                </a:cxn>
                <a:cxn ang="0">
                  <a:pos x="236" y="6"/>
                </a:cxn>
                <a:cxn ang="0">
                  <a:pos x="212" y="0"/>
                </a:cxn>
                <a:cxn ang="0">
                  <a:pos x="206" y="6"/>
                </a:cxn>
                <a:cxn ang="0">
                  <a:pos x="198" y="129"/>
                </a:cxn>
                <a:cxn ang="0">
                  <a:pos x="184" y="209"/>
                </a:cxn>
                <a:cxn ang="0">
                  <a:pos x="182" y="249"/>
                </a:cxn>
                <a:cxn ang="0">
                  <a:pos x="200" y="339"/>
                </a:cxn>
                <a:cxn ang="0">
                  <a:pos x="186" y="481"/>
                </a:cxn>
                <a:cxn ang="0">
                  <a:pos x="176" y="521"/>
                </a:cxn>
                <a:cxn ang="0">
                  <a:pos x="156" y="601"/>
                </a:cxn>
                <a:cxn ang="0">
                  <a:pos x="172" y="681"/>
                </a:cxn>
                <a:cxn ang="0">
                  <a:pos x="138" y="765"/>
                </a:cxn>
                <a:cxn ang="0">
                  <a:pos x="96" y="847"/>
                </a:cxn>
                <a:cxn ang="0">
                  <a:pos x="50" y="899"/>
                </a:cxn>
                <a:cxn ang="0">
                  <a:pos x="0" y="953"/>
                </a:cxn>
                <a:cxn ang="0">
                  <a:pos x="278" y="953"/>
                </a:cxn>
                <a:cxn ang="0">
                  <a:pos x="278" y="24"/>
                </a:cxn>
                <a:cxn ang="0">
                  <a:pos x="278" y="24"/>
                </a:cxn>
                <a:cxn ang="0">
                  <a:pos x="278" y="24"/>
                </a:cxn>
              </a:cxnLst>
              <a:rect l="0" t="0" r="r" b="b"/>
              <a:pathLst>
                <a:path w="278" h="953">
                  <a:moveTo>
                    <a:pt x="278" y="24"/>
                  </a:moveTo>
                  <a:lnTo>
                    <a:pt x="272" y="24"/>
                  </a:lnTo>
                  <a:lnTo>
                    <a:pt x="272" y="18"/>
                  </a:lnTo>
                  <a:lnTo>
                    <a:pt x="266" y="18"/>
                  </a:lnTo>
                  <a:lnTo>
                    <a:pt x="254" y="12"/>
                  </a:lnTo>
                  <a:lnTo>
                    <a:pt x="236" y="6"/>
                  </a:lnTo>
                  <a:lnTo>
                    <a:pt x="212" y="0"/>
                  </a:lnTo>
                  <a:lnTo>
                    <a:pt x="206" y="6"/>
                  </a:lnTo>
                  <a:lnTo>
                    <a:pt x="198" y="129"/>
                  </a:lnTo>
                  <a:lnTo>
                    <a:pt x="184" y="209"/>
                  </a:lnTo>
                  <a:lnTo>
                    <a:pt x="182" y="249"/>
                  </a:lnTo>
                  <a:lnTo>
                    <a:pt x="200" y="339"/>
                  </a:lnTo>
                  <a:lnTo>
                    <a:pt x="186" y="481"/>
                  </a:lnTo>
                  <a:lnTo>
                    <a:pt x="176" y="521"/>
                  </a:lnTo>
                  <a:lnTo>
                    <a:pt x="156" y="601"/>
                  </a:lnTo>
                  <a:lnTo>
                    <a:pt x="172" y="681"/>
                  </a:lnTo>
                  <a:lnTo>
                    <a:pt x="138" y="765"/>
                  </a:lnTo>
                  <a:lnTo>
                    <a:pt x="96" y="847"/>
                  </a:lnTo>
                  <a:lnTo>
                    <a:pt x="50" y="899"/>
                  </a:lnTo>
                  <a:lnTo>
                    <a:pt x="0" y="953"/>
                  </a:lnTo>
                  <a:lnTo>
                    <a:pt x="278" y="953"/>
                  </a:lnTo>
                  <a:lnTo>
                    <a:pt x="278" y="24"/>
                  </a:lnTo>
                  <a:lnTo>
                    <a:pt x="278" y="24"/>
                  </a:lnTo>
                  <a:lnTo>
                    <a:pt x="278" y="24"/>
                  </a:lnTo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90980"/>
                    <a:invGamma/>
                  </a:schemeClr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90130" name="Rectangle 1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131" name="Rectangle 1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32" name="Rectangle 2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0133" name="Rectangle 2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69D19E6-C6C9-4E13-BE7E-61045A21EC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0134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6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u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u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Pedigree Charts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The family tree of genetics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Example of Pedigree Charts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Dominant or Recessive?</a:t>
            </a:r>
          </a:p>
        </p:txBody>
      </p:sp>
      <p:grpSp>
        <p:nvGrpSpPr>
          <p:cNvPr id="18436" name="Group 41"/>
          <p:cNvGrpSpPr>
            <a:grpSpLocks/>
          </p:cNvGrpSpPr>
          <p:nvPr/>
        </p:nvGrpSpPr>
        <p:grpSpPr bwMode="auto">
          <a:xfrm>
            <a:off x="2209800" y="2590800"/>
            <a:ext cx="4953000" cy="2743200"/>
            <a:chOff x="1392" y="1632"/>
            <a:chExt cx="3120" cy="1728"/>
          </a:xfrm>
        </p:grpSpPr>
        <p:grpSp>
          <p:nvGrpSpPr>
            <p:cNvPr id="18438" name="Group 39"/>
            <p:cNvGrpSpPr>
              <a:grpSpLocks/>
            </p:cNvGrpSpPr>
            <p:nvPr/>
          </p:nvGrpSpPr>
          <p:grpSpPr bwMode="auto">
            <a:xfrm>
              <a:off x="1392" y="1632"/>
              <a:ext cx="3120" cy="1728"/>
              <a:chOff x="1392" y="1632"/>
              <a:chExt cx="3120" cy="1728"/>
            </a:xfrm>
          </p:grpSpPr>
          <p:sp>
            <p:nvSpPr>
              <p:cNvPr id="18457" name="Rectangle 7"/>
              <p:cNvSpPr>
                <a:spLocks noChangeArrowheads="1"/>
              </p:cNvSpPr>
              <p:nvPr/>
            </p:nvSpPr>
            <p:spPr bwMode="auto">
              <a:xfrm>
                <a:off x="1584" y="1632"/>
                <a:ext cx="288" cy="3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" charset="0"/>
                </a:endParaRPr>
              </a:p>
            </p:txBody>
          </p:sp>
          <p:sp>
            <p:nvSpPr>
              <p:cNvPr id="18458" name="Rectangle 8"/>
              <p:cNvSpPr>
                <a:spLocks noChangeArrowheads="1"/>
              </p:cNvSpPr>
              <p:nvPr/>
            </p:nvSpPr>
            <p:spPr bwMode="auto">
              <a:xfrm>
                <a:off x="4128" y="1680"/>
                <a:ext cx="288" cy="3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59" name="Rectangle 9"/>
              <p:cNvSpPr>
                <a:spLocks noChangeArrowheads="1"/>
              </p:cNvSpPr>
              <p:nvPr/>
            </p:nvSpPr>
            <p:spPr bwMode="auto">
              <a:xfrm>
                <a:off x="1392" y="2400"/>
                <a:ext cx="288" cy="3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0" name="Rectangle 10"/>
              <p:cNvSpPr>
                <a:spLocks noChangeArrowheads="1"/>
              </p:cNvSpPr>
              <p:nvPr/>
            </p:nvSpPr>
            <p:spPr bwMode="auto">
              <a:xfrm>
                <a:off x="4224" y="2400"/>
                <a:ext cx="288" cy="3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1" name="Rectangle 11"/>
              <p:cNvSpPr>
                <a:spLocks noChangeArrowheads="1"/>
              </p:cNvSpPr>
              <p:nvPr/>
            </p:nvSpPr>
            <p:spPr bwMode="auto">
              <a:xfrm>
                <a:off x="2736" y="3024"/>
                <a:ext cx="288" cy="33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2" name="Rectangle 12"/>
              <p:cNvSpPr>
                <a:spLocks noChangeArrowheads="1"/>
              </p:cNvSpPr>
              <p:nvPr/>
            </p:nvSpPr>
            <p:spPr bwMode="auto">
              <a:xfrm>
                <a:off x="2256" y="3024"/>
                <a:ext cx="288" cy="3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3" name="Rectangle 13"/>
              <p:cNvSpPr>
                <a:spLocks noChangeArrowheads="1"/>
              </p:cNvSpPr>
              <p:nvPr/>
            </p:nvSpPr>
            <p:spPr bwMode="auto">
              <a:xfrm>
                <a:off x="3120" y="2448"/>
                <a:ext cx="288" cy="33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4" name="Oval 14"/>
              <p:cNvSpPr>
                <a:spLocks noChangeArrowheads="1"/>
              </p:cNvSpPr>
              <p:nvPr/>
            </p:nvSpPr>
            <p:spPr bwMode="auto">
              <a:xfrm>
                <a:off x="2208" y="1632"/>
                <a:ext cx="336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5" name="Oval 15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336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6" name="Oval 16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336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7" name="Oval 17"/>
              <p:cNvSpPr>
                <a:spLocks noChangeArrowheads="1"/>
              </p:cNvSpPr>
              <p:nvPr/>
            </p:nvSpPr>
            <p:spPr bwMode="auto">
              <a:xfrm>
                <a:off x="3216" y="3024"/>
                <a:ext cx="336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8" name="Oval 18"/>
              <p:cNvSpPr>
                <a:spLocks noChangeArrowheads="1"/>
              </p:cNvSpPr>
              <p:nvPr/>
            </p:nvSpPr>
            <p:spPr bwMode="auto">
              <a:xfrm>
                <a:off x="3696" y="2400"/>
                <a:ext cx="336" cy="33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469" name="Oval 19"/>
              <p:cNvSpPr>
                <a:spLocks noChangeArrowheads="1"/>
              </p:cNvSpPr>
              <p:nvPr/>
            </p:nvSpPr>
            <p:spPr bwMode="auto">
              <a:xfrm>
                <a:off x="1872" y="2400"/>
                <a:ext cx="336" cy="33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8439" name="Group 40"/>
            <p:cNvGrpSpPr>
              <a:grpSpLocks/>
            </p:cNvGrpSpPr>
            <p:nvPr/>
          </p:nvGrpSpPr>
          <p:grpSpPr bwMode="auto">
            <a:xfrm>
              <a:off x="1536" y="1824"/>
              <a:ext cx="2832" cy="1200"/>
              <a:chOff x="1536" y="1824"/>
              <a:chExt cx="2832" cy="1200"/>
            </a:xfrm>
          </p:grpSpPr>
          <p:sp>
            <p:nvSpPr>
              <p:cNvPr id="18440" name="Line 21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1" name="Line 22"/>
              <p:cNvSpPr>
                <a:spLocks noChangeShapeType="1"/>
              </p:cNvSpPr>
              <p:nvPr/>
            </p:nvSpPr>
            <p:spPr bwMode="auto">
              <a:xfrm>
                <a:off x="2016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2" name="Line 23"/>
              <p:cNvSpPr>
                <a:spLocks noChangeShapeType="1"/>
              </p:cNvSpPr>
              <p:nvPr/>
            </p:nvSpPr>
            <p:spPr bwMode="auto">
              <a:xfrm>
                <a:off x="1536" y="2208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3" name="Line 24"/>
              <p:cNvSpPr>
                <a:spLocks noChangeShapeType="1"/>
              </p:cNvSpPr>
              <p:nvPr/>
            </p:nvSpPr>
            <p:spPr bwMode="auto">
              <a:xfrm>
                <a:off x="4368" y="220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4" name="Line 25"/>
              <p:cNvSpPr>
                <a:spLocks noChangeShapeType="1"/>
              </p:cNvSpPr>
              <p:nvPr/>
            </p:nvSpPr>
            <p:spPr bwMode="auto">
              <a:xfrm>
                <a:off x="2496" y="220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5" name="Line 26"/>
              <p:cNvSpPr>
                <a:spLocks noChangeShapeType="1"/>
              </p:cNvSpPr>
              <p:nvPr/>
            </p:nvSpPr>
            <p:spPr bwMode="auto">
              <a:xfrm>
                <a:off x="2016" y="220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6" name="Line 27"/>
              <p:cNvSpPr>
                <a:spLocks noChangeShapeType="1"/>
              </p:cNvSpPr>
              <p:nvPr/>
            </p:nvSpPr>
            <p:spPr bwMode="auto">
              <a:xfrm>
                <a:off x="2688" y="2592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7" name="Line 28"/>
              <p:cNvSpPr>
                <a:spLocks noChangeShapeType="1"/>
              </p:cNvSpPr>
              <p:nvPr/>
            </p:nvSpPr>
            <p:spPr bwMode="auto">
              <a:xfrm>
                <a:off x="2880" y="259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8" name="Line 29"/>
              <p:cNvSpPr>
                <a:spLocks noChangeShapeType="1"/>
              </p:cNvSpPr>
              <p:nvPr/>
            </p:nvSpPr>
            <p:spPr bwMode="auto">
              <a:xfrm>
                <a:off x="2400" y="2832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9" name="Line 30"/>
              <p:cNvSpPr>
                <a:spLocks noChangeShapeType="1"/>
              </p:cNvSpPr>
              <p:nvPr/>
            </p:nvSpPr>
            <p:spPr bwMode="auto">
              <a:xfrm>
                <a:off x="3408" y="283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0" name="Line 31"/>
              <p:cNvSpPr>
                <a:spLocks noChangeShapeType="1"/>
              </p:cNvSpPr>
              <p:nvPr/>
            </p:nvSpPr>
            <p:spPr bwMode="auto">
              <a:xfrm>
                <a:off x="2880" y="283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1" name="Line 32"/>
              <p:cNvSpPr>
                <a:spLocks noChangeShapeType="1"/>
              </p:cNvSpPr>
              <p:nvPr/>
            </p:nvSpPr>
            <p:spPr bwMode="auto">
              <a:xfrm>
                <a:off x="2400" y="283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2" name="Line 33"/>
              <p:cNvSpPr>
                <a:spLocks noChangeShapeType="1"/>
              </p:cNvSpPr>
              <p:nvPr/>
            </p:nvSpPr>
            <p:spPr bwMode="auto">
              <a:xfrm>
                <a:off x="3840" y="220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3" name="Line 34"/>
              <p:cNvSpPr>
                <a:spLocks noChangeShapeType="1"/>
              </p:cNvSpPr>
              <p:nvPr/>
            </p:nvSpPr>
            <p:spPr bwMode="auto">
              <a:xfrm>
                <a:off x="3264" y="22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4" name="Line 35"/>
              <p:cNvSpPr>
                <a:spLocks noChangeShapeType="1"/>
              </p:cNvSpPr>
              <p:nvPr/>
            </p:nvSpPr>
            <p:spPr bwMode="auto">
              <a:xfrm>
                <a:off x="3264" y="2208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5" name="Line 36"/>
              <p:cNvSpPr>
                <a:spLocks noChangeShapeType="1"/>
              </p:cNvSpPr>
              <p:nvPr/>
            </p:nvSpPr>
            <p:spPr bwMode="auto">
              <a:xfrm>
                <a:off x="3840" y="187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6" name="Line 37"/>
              <p:cNvSpPr>
                <a:spLocks noChangeShapeType="1"/>
              </p:cNvSpPr>
              <p:nvPr/>
            </p:nvSpPr>
            <p:spPr bwMode="auto">
              <a:xfrm>
                <a:off x="3600" y="182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437" name="Line 38"/>
          <p:cNvSpPr>
            <a:spLocks noChangeShapeType="1"/>
          </p:cNvSpPr>
          <p:nvPr/>
        </p:nvSpPr>
        <p:spPr bwMode="auto">
          <a:xfrm>
            <a:off x="2438400" y="35052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Answer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Recessive</a:t>
            </a: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2209800" y="2590800"/>
            <a:ext cx="4953000" cy="2743200"/>
            <a:chOff x="1392" y="1632"/>
            <a:chExt cx="3120" cy="1728"/>
          </a:xfrm>
        </p:grpSpPr>
        <p:grpSp>
          <p:nvGrpSpPr>
            <p:cNvPr id="19462" name="Group 5"/>
            <p:cNvGrpSpPr>
              <a:grpSpLocks/>
            </p:cNvGrpSpPr>
            <p:nvPr/>
          </p:nvGrpSpPr>
          <p:grpSpPr bwMode="auto">
            <a:xfrm>
              <a:off x="1392" y="1632"/>
              <a:ext cx="3120" cy="1728"/>
              <a:chOff x="1392" y="1632"/>
              <a:chExt cx="3120" cy="1728"/>
            </a:xfrm>
          </p:grpSpPr>
          <p:sp>
            <p:nvSpPr>
              <p:cNvPr id="19481" name="Rectangle 6"/>
              <p:cNvSpPr>
                <a:spLocks noChangeArrowheads="1"/>
              </p:cNvSpPr>
              <p:nvPr/>
            </p:nvSpPr>
            <p:spPr bwMode="auto">
              <a:xfrm>
                <a:off x="1584" y="1632"/>
                <a:ext cx="288" cy="3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>
                  <a:latin typeface="Arial" charset="0"/>
                </a:endParaRPr>
              </a:p>
            </p:txBody>
          </p:sp>
          <p:sp>
            <p:nvSpPr>
              <p:cNvPr id="19482" name="Rectangle 7"/>
              <p:cNvSpPr>
                <a:spLocks noChangeArrowheads="1"/>
              </p:cNvSpPr>
              <p:nvPr/>
            </p:nvSpPr>
            <p:spPr bwMode="auto">
              <a:xfrm>
                <a:off x="4128" y="1680"/>
                <a:ext cx="288" cy="3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3" name="Rectangle 8"/>
              <p:cNvSpPr>
                <a:spLocks noChangeArrowheads="1"/>
              </p:cNvSpPr>
              <p:nvPr/>
            </p:nvSpPr>
            <p:spPr bwMode="auto">
              <a:xfrm>
                <a:off x="1392" y="2400"/>
                <a:ext cx="288" cy="3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4" name="Rectangle 9"/>
              <p:cNvSpPr>
                <a:spLocks noChangeArrowheads="1"/>
              </p:cNvSpPr>
              <p:nvPr/>
            </p:nvSpPr>
            <p:spPr bwMode="auto">
              <a:xfrm>
                <a:off x="4224" y="2400"/>
                <a:ext cx="288" cy="3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5" name="Rectangle 10"/>
              <p:cNvSpPr>
                <a:spLocks noChangeArrowheads="1"/>
              </p:cNvSpPr>
              <p:nvPr/>
            </p:nvSpPr>
            <p:spPr bwMode="auto">
              <a:xfrm>
                <a:off x="2736" y="3024"/>
                <a:ext cx="288" cy="33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6" name="Rectangle 11"/>
              <p:cNvSpPr>
                <a:spLocks noChangeArrowheads="1"/>
              </p:cNvSpPr>
              <p:nvPr/>
            </p:nvSpPr>
            <p:spPr bwMode="auto">
              <a:xfrm>
                <a:off x="2256" y="3024"/>
                <a:ext cx="288" cy="336"/>
              </a:xfrm>
              <a:prstGeom prst="rect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7" name="Rectangle 12"/>
              <p:cNvSpPr>
                <a:spLocks noChangeArrowheads="1"/>
              </p:cNvSpPr>
              <p:nvPr/>
            </p:nvSpPr>
            <p:spPr bwMode="auto">
              <a:xfrm>
                <a:off x="3120" y="2448"/>
                <a:ext cx="288" cy="336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8" name="Oval 13"/>
              <p:cNvSpPr>
                <a:spLocks noChangeArrowheads="1"/>
              </p:cNvSpPr>
              <p:nvPr/>
            </p:nvSpPr>
            <p:spPr bwMode="auto">
              <a:xfrm>
                <a:off x="2208" y="1632"/>
                <a:ext cx="336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89" name="Oval 14"/>
              <p:cNvSpPr>
                <a:spLocks noChangeArrowheads="1"/>
              </p:cNvSpPr>
              <p:nvPr/>
            </p:nvSpPr>
            <p:spPr bwMode="auto">
              <a:xfrm>
                <a:off x="2352" y="2400"/>
                <a:ext cx="336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0" name="Oval 15"/>
              <p:cNvSpPr>
                <a:spLocks noChangeArrowheads="1"/>
              </p:cNvSpPr>
              <p:nvPr/>
            </p:nvSpPr>
            <p:spPr bwMode="auto">
              <a:xfrm>
                <a:off x="3264" y="1680"/>
                <a:ext cx="336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1" name="Oval 16"/>
              <p:cNvSpPr>
                <a:spLocks noChangeArrowheads="1"/>
              </p:cNvSpPr>
              <p:nvPr/>
            </p:nvSpPr>
            <p:spPr bwMode="auto">
              <a:xfrm>
                <a:off x="3216" y="3024"/>
                <a:ext cx="336" cy="336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2" name="Oval 17"/>
              <p:cNvSpPr>
                <a:spLocks noChangeArrowheads="1"/>
              </p:cNvSpPr>
              <p:nvPr/>
            </p:nvSpPr>
            <p:spPr bwMode="auto">
              <a:xfrm>
                <a:off x="3696" y="2400"/>
                <a:ext cx="336" cy="33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3" name="Oval 18"/>
              <p:cNvSpPr>
                <a:spLocks noChangeArrowheads="1"/>
              </p:cNvSpPr>
              <p:nvPr/>
            </p:nvSpPr>
            <p:spPr bwMode="auto">
              <a:xfrm>
                <a:off x="1872" y="2400"/>
                <a:ext cx="336" cy="336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19463" name="Group 19"/>
            <p:cNvGrpSpPr>
              <a:grpSpLocks/>
            </p:cNvGrpSpPr>
            <p:nvPr/>
          </p:nvGrpSpPr>
          <p:grpSpPr bwMode="auto">
            <a:xfrm>
              <a:off x="1536" y="1824"/>
              <a:ext cx="2832" cy="1200"/>
              <a:chOff x="1536" y="1824"/>
              <a:chExt cx="2832" cy="1200"/>
            </a:xfrm>
          </p:grpSpPr>
          <p:sp>
            <p:nvSpPr>
              <p:cNvPr id="19464" name="Line 20"/>
              <p:cNvSpPr>
                <a:spLocks noChangeShapeType="1"/>
              </p:cNvSpPr>
              <p:nvPr/>
            </p:nvSpPr>
            <p:spPr bwMode="auto">
              <a:xfrm>
                <a:off x="1872" y="1824"/>
                <a:ext cx="33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5" name="Line 21"/>
              <p:cNvSpPr>
                <a:spLocks noChangeShapeType="1"/>
              </p:cNvSpPr>
              <p:nvPr/>
            </p:nvSpPr>
            <p:spPr bwMode="auto">
              <a:xfrm>
                <a:off x="2016" y="1824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6" name="Line 22"/>
              <p:cNvSpPr>
                <a:spLocks noChangeShapeType="1"/>
              </p:cNvSpPr>
              <p:nvPr/>
            </p:nvSpPr>
            <p:spPr bwMode="auto">
              <a:xfrm>
                <a:off x="1536" y="2208"/>
                <a:ext cx="96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7" name="Line 23"/>
              <p:cNvSpPr>
                <a:spLocks noChangeShapeType="1"/>
              </p:cNvSpPr>
              <p:nvPr/>
            </p:nvSpPr>
            <p:spPr bwMode="auto">
              <a:xfrm>
                <a:off x="4368" y="220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8" name="Line 24"/>
              <p:cNvSpPr>
                <a:spLocks noChangeShapeType="1"/>
              </p:cNvSpPr>
              <p:nvPr/>
            </p:nvSpPr>
            <p:spPr bwMode="auto">
              <a:xfrm>
                <a:off x="2496" y="220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9" name="Line 25"/>
              <p:cNvSpPr>
                <a:spLocks noChangeShapeType="1"/>
              </p:cNvSpPr>
              <p:nvPr/>
            </p:nvSpPr>
            <p:spPr bwMode="auto">
              <a:xfrm>
                <a:off x="2016" y="220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0" name="Line 26"/>
              <p:cNvSpPr>
                <a:spLocks noChangeShapeType="1"/>
              </p:cNvSpPr>
              <p:nvPr/>
            </p:nvSpPr>
            <p:spPr bwMode="auto">
              <a:xfrm>
                <a:off x="2688" y="2592"/>
                <a:ext cx="43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1" name="Line 27"/>
              <p:cNvSpPr>
                <a:spLocks noChangeShapeType="1"/>
              </p:cNvSpPr>
              <p:nvPr/>
            </p:nvSpPr>
            <p:spPr bwMode="auto">
              <a:xfrm>
                <a:off x="2880" y="2592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2" name="Line 28"/>
              <p:cNvSpPr>
                <a:spLocks noChangeShapeType="1"/>
              </p:cNvSpPr>
              <p:nvPr/>
            </p:nvSpPr>
            <p:spPr bwMode="auto">
              <a:xfrm>
                <a:off x="2400" y="2832"/>
                <a:ext cx="100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3" name="Line 29"/>
              <p:cNvSpPr>
                <a:spLocks noChangeShapeType="1"/>
              </p:cNvSpPr>
              <p:nvPr/>
            </p:nvSpPr>
            <p:spPr bwMode="auto">
              <a:xfrm>
                <a:off x="3408" y="283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4" name="Line 30"/>
              <p:cNvSpPr>
                <a:spLocks noChangeShapeType="1"/>
              </p:cNvSpPr>
              <p:nvPr/>
            </p:nvSpPr>
            <p:spPr bwMode="auto">
              <a:xfrm>
                <a:off x="2880" y="283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5" name="Line 31"/>
              <p:cNvSpPr>
                <a:spLocks noChangeShapeType="1"/>
              </p:cNvSpPr>
              <p:nvPr/>
            </p:nvSpPr>
            <p:spPr bwMode="auto">
              <a:xfrm>
                <a:off x="2400" y="2832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6" name="Line 32"/>
              <p:cNvSpPr>
                <a:spLocks noChangeShapeType="1"/>
              </p:cNvSpPr>
              <p:nvPr/>
            </p:nvSpPr>
            <p:spPr bwMode="auto">
              <a:xfrm>
                <a:off x="3840" y="220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7" name="Line 33"/>
              <p:cNvSpPr>
                <a:spLocks noChangeShapeType="1"/>
              </p:cNvSpPr>
              <p:nvPr/>
            </p:nvSpPr>
            <p:spPr bwMode="auto">
              <a:xfrm>
                <a:off x="3264" y="2256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8" name="Line 34"/>
              <p:cNvSpPr>
                <a:spLocks noChangeShapeType="1"/>
              </p:cNvSpPr>
              <p:nvPr/>
            </p:nvSpPr>
            <p:spPr bwMode="auto">
              <a:xfrm>
                <a:off x="3264" y="2208"/>
                <a:ext cx="110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9" name="Line 35"/>
              <p:cNvSpPr>
                <a:spLocks noChangeShapeType="1"/>
              </p:cNvSpPr>
              <p:nvPr/>
            </p:nvSpPr>
            <p:spPr bwMode="auto">
              <a:xfrm>
                <a:off x="3840" y="1872"/>
                <a:ext cx="0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0" name="Line 36"/>
              <p:cNvSpPr>
                <a:spLocks noChangeShapeType="1"/>
              </p:cNvSpPr>
              <p:nvPr/>
            </p:nvSpPr>
            <p:spPr bwMode="auto">
              <a:xfrm>
                <a:off x="3600" y="1824"/>
                <a:ext cx="48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9461" name="Line 37"/>
          <p:cNvSpPr>
            <a:spLocks noChangeShapeType="1"/>
          </p:cNvSpPr>
          <p:nvPr/>
        </p:nvSpPr>
        <p:spPr bwMode="auto">
          <a:xfrm>
            <a:off x="24384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432"/>
            <a:ext cx="9144000" cy="414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0373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1854"/>
            <a:ext cx="9144000" cy="4154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6482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4960"/>
            <a:ext cx="9144000" cy="5108080"/>
          </a:xfrm>
          <a:prstGeom prst="rect">
            <a:avLst/>
          </a:prstGeom>
        </p:spPr>
      </p:pic>
      <p:sp>
        <p:nvSpPr>
          <p:cNvPr id="5" name="Rectangle 50"/>
          <p:cNvSpPr>
            <a:spLocks noChangeArrowheads="1"/>
          </p:cNvSpPr>
          <p:nvPr/>
        </p:nvSpPr>
        <p:spPr bwMode="auto">
          <a:xfrm>
            <a:off x="4267200" y="5495741"/>
            <a:ext cx="413657" cy="487299"/>
          </a:xfrm>
          <a:prstGeom prst="rect">
            <a:avLst/>
          </a:prstGeom>
          <a:solidFill>
            <a:schemeClr val="tx1">
              <a:lumMod val="1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Oval 5"/>
          <p:cNvSpPr>
            <a:spLocks noChangeArrowheads="1"/>
          </p:cNvSpPr>
          <p:nvPr/>
        </p:nvSpPr>
        <p:spPr bwMode="auto">
          <a:xfrm>
            <a:off x="4953000" y="552584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>
                <a:lumMod val="10000"/>
              </a:schemeClr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0945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00545"/>
            <a:ext cx="9144000" cy="5056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4560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62000" y="0"/>
            <a:ext cx="1143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9075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0214"/>
            <a:ext cx="9144000" cy="513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745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What is a Pedigree?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2286000"/>
            <a:ext cx="8540750" cy="32004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A pedigree is a chart of the genetic history of family over several generations.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Scientists or a genetic counselor would find out about your family history and make this chart to analyze.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Pedigree Symbols</a:t>
            </a:r>
            <a:br>
              <a:rPr lang="en-US" sz="4000" dirty="0"/>
            </a:br>
            <a:endParaRPr lang="en-US" sz="2200" dirty="0"/>
          </a:p>
        </p:txBody>
      </p:sp>
      <p:sp>
        <p:nvSpPr>
          <p:cNvPr id="4199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0" y="4097338"/>
            <a:ext cx="3048000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Unaffected Male</a:t>
            </a:r>
          </a:p>
        </p:txBody>
      </p:sp>
      <p:sp>
        <p:nvSpPr>
          <p:cNvPr id="4199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1524000" y="2224088"/>
            <a:ext cx="3562350" cy="703262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/>
              <a:t>Unaffected Female</a:t>
            </a:r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5257800" y="2362200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5257800" y="4191000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0"/>
          <p:cNvSpPr>
            <a:spLocks noChangeArrowheads="1"/>
          </p:cNvSpPr>
          <p:nvPr/>
        </p:nvSpPr>
        <p:spPr bwMode="auto">
          <a:xfrm>
            <a:off x="6562762" y="3150523"/>
            <a:ext cx="457200" cy="457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  or 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/>
              <a:t>Pedigree Symbols</a:t>
            </a:r>
            <a:br>
              <a:rPr lang="en-US" sz="4000" dirty="0"/>
            </a:br>
            <a:endParaRPr lang="en-US" sz="2000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250" y="1905000"/>
            <a:ext cx="8540750" cy="60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800"/>
          </a:p>
        </p:txBody>
      </p:sp>
      <p:sp>
        <p:nvSpPr>
          <p:cNvPr id="11273" name="Rectangle 9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165946" y="990600"/>
            <a:ext cx="6445888" cy="39798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en-US" sz="3600" dirty="0"/>
          </a:p>
          <a:p>
            <a:pPr eaLnBrk="1" hangingPunct="1">
              <a:defRPr/>
            </a:pPr>
            <a:r>
              <a:rPr lang="en-US" sz="3600" dirty="0"/>
              <a:t>Affected (expressed)</a:t>
            </a:r>
          </a:p>
          <a:p>
            <a:pPr marL="0" indent="0" eaLnBrk="1" hangingPunct="1">
              <a:buNone/>
              <a:defRPr/>
            </a:pPr>
            <a:endParaRPr lang="en-US" sz="3600" dirty="0"/>
          </a:p>
          <a:p>
            <a:pPr eaLnBrk="1" hangingPunct="1">
              <a:defRPr/>
            </a:pPr>
            <a:r>
              <a:rPr lang="en-US" sz="3600" dirty="0"/>
              <a:t>Deceased </a:t>
            </a:r>
            <a:r>
              <a:rPr lang="en-US" sz="2000" dirty="0"/>
              <a:t>(doesn’t necessarily mean the “trait” is what killed them)</a:t>
            </a:r>
          </a:p>
          <a:p>
            <a:pPr marL="0" indent="0" eaLnBrk="1" hangingPunct="1">
              <a:buNone/>
              <a:defRPr/>
            </a:pPr>
            <a:endParaRPr lang="en-US" sz="1600" dirty="0"/>
          </a:p>
          <a:p>
            <a:pPr eaLnBrk="1" hangingPunct="1">
              <a:defRPr/>
            </a:pPr>
            <a:r>
              <a:rPr lang="en-US" sz="3600" dirty="0"/>
              <a:t>Carriers 					</a:t>
            </a:r>
            <a:endParaRPr lang="en-US" sz="4800" dirty="0"/>
          </a:p>
          <a:p>
            <a:pPr eaLnBrk="1" hangingPunct="1">
              <a:defRPr/>
            </a:pPr>
            <a:endParaRPr lang="en-US" sz="2800" dirty="0"/>
          </a:p>
        </p:txBody>
      </p:sp>
      <p:sp>
        <p:nvSpPr>
          <p:cNvPr id="11270" name="Oval 42"/>
          <p:cNvSpPr>
            <a:spLocks noChangeArrowheads="1"/>
          </p:cNvSpPr>
          <p:nvPr/>
        </p:nvSpPr>
        <p:spPr bwMode="auto">
          <a:xfrm>
            <a:off x="6562762" y="1773172"/>
            <a:ext cx="457200" cy="457200"/>
          </a:xfrm>
          <a:prstGeom prst="ellipse">
            <a:avLst/>
          </a:prstGeom>
          <a:solidFill>
            <a:srgbClr val="00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or     </a:t>
            </a:r>
          </a:p>
        </p:txBody>
      </p:sp>
      <p:sp>
        <p:nvSpPr>
          <p:cNvPr id="11274" name="Line 48"/>
          <p:cNvSpPr>
            <a:spLocks noChangeShapeType="1"/>
          </p:cNvSpPr>
          <p:nvPr/>
        </p:nvSpPr>
        <p:spPr bwMode="auto">
          <a:xfrm>
            <a:off x="6551800" y="3150523"/>
            <a:ext cx="457200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Rectangle 50"/>
          <p:cNvSpPr>
            <a:spLocks noChangeArrowheads="1"/>
          </p:cNvSpPr>
          <p:nvPr/>
        </p:nvSpPr>
        <p:spPr bwMode="auto">
          <a:xfrm>
            <a:off x="7589748" y="1770062"/>
            <a:ext cx="457200" cy="457200"/>
          </a:xfrm>
          <a:prstGeom prst="rect">
            <a:avLst/>
          </a:prstGeom>
          <a:solidFill>
            <a:schemeClr val="tx1">
              <a:lumMod val="1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45"/>
          <p:cNvSpPr>
            <a:spLocks noChangeArrowheads="1"/>
          </p:cNvSpPr>
          <p:nvPr/>
        </p:nvSpPr>
        <p:spPr bwMode="auto">
          <a:xfrm>
            <a:off x="7743554" y="3150523"/>
            <a:ext cx="457200" cy="4572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/>
              <a:t>      	</a:t>
            </a:r>
          </a:p>
        </p:txBody>
      </p:sp>
      <p:sp>
        <p:nvSpPr>
          <p:cNvPr id="18" name="Line 48"/>
          <p:cNvSpPr>
            <a:spLocks noChangeShapeType="1"/>
          </p:cNvSpPr>
          <p:nvPr/>
        </p:nvSpPr>
        <p:spPr bwMode="auto">
          <a:xfrm>
            <a:off x="7795270" y="3150523"/>
            <a:ext cx="427903" cy="4572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2454" y="4267200"/>
            <a:ext cx="1484494" cy="77816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Pedigree Symbols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2536825"/>
            <a:ext cx="4114800" cy="2108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4000" dirty="0"/>
              <a:t>Married Couple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000" dirty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4000" dirty="0"/>
              <a:t>Siblings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4000" dirty="0"/>
          </a:p>
        </p:txBody>
      </p:sp>
      <p:grpSp>
        <p:nvGrpSpPr>
          <p:cNvPr id="9220" name="Group 42"/>
          <p:cNvGrpSpPr>
            <a:grpSpLocks/>
          </p:cNvGrpSpPr>
          <p:nvPr/>
        </p:nvGrpSpPr>
        <p:grpSpPr bwMode="auto">
          <a:xfrm>
            <a:off x="5029200" y="2743200"/>
            <a:ext cx="1752600" cy="457200"/>
            <a:chOff x="3168" y="1632"/>
            <a:chExt cx="1104" cy="288"/>
          </a:xfrm>
        </p:grpSpPr>
        <p:sp>
          <p:nvSpPr>
            <p:cNvPr id="9234" name="Rectangle 8"/>
            <p:cNvSpPr>
              <a:spLocks noChangeArrowheads="1"/>
            </p:cNvSpPr>
            <p:nvPr/>
          </p:nvSpPr>
          <p:spPr bwMode="auto">
            <a:xfrm>
              <a:off x="3984" y="1632"/>
              <a:ext cx="288" cy="288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Oval 13"/>
            <p:cNvSpPr>
              <a:spLocks noChangeArrowheads="1"/>
            </p:cNvSpPr>
            <p:nvPr/>
          </p:nvSpPr>
          <p:spPr bwMode="auto">
            <a:xfrm>
              <a:off x="3168" y="1632"/>
              <a:ext cx="288" cy="28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6" name="Line 14"/>
            <p:cNvSpPr>
              <a:spLocks noChangeShapeType="1"/>
            </p:cNvSpPr>
            <p:nvPr/>
          </p:nvSpPr>
          <p:spPr bwMode="auto">
            <a:xfrm>
              <a:off x="3456" y="1776"/>
              <a:ext cx="48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54" name="Rectangle 22"/>
          <p:cNvSpPr>
            <a:spLocks noChangeArrowheads="1"/>
          </p:cNvSpPr>
          <p:nvPr/>
        </p:nvSpPr>
        <p:spPr bwMode="auto">
          <a:xfrm>
            <a:off x="781050" y="1600200"/>
            <a:ext cx="68643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Examples of connected symbols: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5838" y="3930650"/>
            <a:ext cx="2606820" cy="140814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Pedigree Symbols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generation is shown as a roman numeral, and each person in that generation is numbered. </a:t>
            </a:r>
          </a:p>
          <a:p>
            <a:endParaRPr lang="en-US" dirty="0"/>
          </a:p>
        </p:txBody>
      </p:sp>
      <p:pic>
        <p:nvPicPr>
          <p:cNvPr id="4" name="Picture 4" descr="pedigr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3200400"/>
            <a:ext cx="5562600" cy="341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48769" y="3200400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 Narrow" pitchFamily="34" charset="0"/>
              </a:rPr>
              <a:t>I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648769" y="4203797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 dirty="0">
                <a:latin typeface="Arial Narrow" pitchFamily="34" charset="0"/>
              </a:rPr>
              <a:t>II</a:t>
            </a:r>
          </a:p>
        </p:txBody>
      </p:sp>
      <p:sp>
        <p:nvSpPr>
          <p:cNvPr id="7" name="Text Box 7"/>
          <p:cNvSpPr txBox="1">
            <a:spLocks noChangeArrowheads="1"/>
          </p:cNvSpPr>
          <p:nvPr/>
        </p:nvSpPr>
        <p:spPr bwMode="auto">
          <a:xfrm>
            <a:off x="7658100" y="5207194"/>
            <a:ext cx="838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400">
                <a:latin typeface="Arial Narrow" pitchFamily="34" charset="0"/>
              </a:rPr>
              <a:t>III</a:t>
            </a:r>
          </a:p>
        </p:txBody>
      </p:sp>
    </p:spTree>
    <p:extLst>
      <p:ext uri="{BB962C8B-B14F-4D97-AF65-F5344CB8AC3E}">
        <p14:creationId xmlns:p14="http://schemas.microsoft.com/office/powerpoint/2010/main" val="34437542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Interpreting a Pedigree Chart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1625" y="1447800"/>
            <a:ext cx="8540750" cy="5181600"/>
          </a:xfrm>
        </p:spPr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 startAt="2"/>
              <a:defRPr/>
            </a:pPr>
            <a:r>
              <a:rPr lang="en-US" dirty="0"/>
              <a:t>Determine whether the disorder is dominant or recessive.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en-US" dirty="0"/>
          </a:p>
          <a:p>
            <a:pPr marL="990600" lvl="1" indent="-533400" eaLnBrk="1" hangingPunct="1">
              <a:defRPr/>
            </a:pPr>
            <a:r>
              <a:rPr lang="en-US" sz="3200" dirty="0"/>
              <a:t>If the disorder is dominant, one of the parents must have the disorder.</a:t>
            </a:r>
          </a:p>
          <a:p>
            <a:pPr marL="990600" lvl="1" indent="-533400" eaLnBrk="1" hangingPunct="1">
              <a:buFontTx/>
              <a:buNone/>
              <a:defRPr/>
            </a:pPr>
            <a:endParaRPr lang="en-US" sz="3200" dirty="0"/>
          </a:p>
          <a:p>
            <a:pPr marL="990600" lvl="1" indent="-533400" eaLnBrk="1" hangingPunct="1">
              <a:defRPr/>
            </a:pPr>
            <a:r>
              <a:rPr lang="en-US" sz="3200" dirty="0"/>
              <a:t>If the disorder is recessive, neither parent has to have the disorder because they can be heterozygous.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Example of Pedigree Charts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Is the trait Dominant or Recessive?</a:t>
            </a:r>
          </a:p>
          <a:p>
            <a:pPr eaLnBrk="1" hangingPunct="1">
              <a:defRPr/>
            </a:pPr>
            <a:endParaRPr lang="en-US" dirty="0"/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2209800" y="2590800"/>
            <a:ext cx="4953000" cy="2743200"/>
            <a:chOff x="1392" y="1632"/>
            <a:chExt cx="3120" cy="1728"/>
          </a:xfrm>
        </p:grpSpPr>
        <p:grpSp>
          <p:nvGrpSpPr>
            <p:cNvPr id="16389" name="Group 5"/>
            <p:cNvGrpSpPr>
              <a:grpSpLocks/>
            </p:cNvGrpSpPr>
            <p:nvPr/>
          </p:nvGrpSpPr>
          <p:grpSpPr bwMode="auto">
            <a:xfrm>
              <a:off x="1392" y="1632"/>
              <a:ext cx="3120" cy="1728"/>
              <a:chOff x="1392" y="1632"/>
              <a:chExt cx="3120" cy="1728"/>
            </a:xfrm>
          </p:grpSpPr>
          <p:grpSp>
            <p:nvGrpSpPr>
              <p:cNvPr id="16391" name="Group 6"/>
              <p:cNvGrpSpPr>
                <a:grpSpLocks/>
              </p:cNvGrpSpPr>
              <p:nvPr/>
            </p:nvGrpSpPr>
            <p:grpSpPr bwMode="auto">
              <a:xfrm>
                <a:off x="1392" y="1632"/>
                <a:ext cx="3120" cy="1728"/>
                <a:chOff x="1392" y="1632"/>
                <a:chExt cx="3120" cy="1728"/>
              </a:xfrm>
            </p:grpSpPr>
            <p:sp>
              <p:nvSpPr>
                <p:cNvPr id="16410" name="Rectangle 7"/>
                <p:cNvSpPr>
                  <a:spLocks noChangeArrowheads="1"/>
                </p:cNvSpPr>
                <p:nvPr/>
              </p:nvSpPr>
              <p:spPr bwMode="auto">
                <a:xfrm>
                  <a:off x="1584" y="1632"/>
                  <a:ext cx="288" cy="33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1" name="Rectangle 8"/>
                <p:cNvSpPr>
                  <a:spLocks noChangeArrowheads="1"/>
                </p:cNvSpPr>
                <p:nvPr/>
              </p:nvSpPr>
              <p:spPr bwMode="auto">
                <a:xfrm>
                  <a:off x="4128" y="1680"/>
                  <a:ext cx="288" cy="33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2" name="Rectangle 9"/>
                <p:cNvSpPr>
                  <a:spLocks noChangeArrowheads="1"/>
                </p:cNvSpPr>
                <p:nvPr/>
              </p:nvSpPr>
              <p:spPr bwMode="auto">
                <a:xfrm>
                  <a:off x="1392" y="2400"/>
                  <a:ext cx="288" cy="33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3" name="Rectangle 10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288" cy="33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4" name="Rectangle 11"/>
                <p:cNvSpPr>
                  <a:spLocks noChangeArrowheads="1"/>
                </p:cNvSpPr>
                <p:nvPr/>
              </p:nvSpPr>
              <p:spPr bwMode="auto">
                <a:xfrm>
                  <a:off x="2736" y="3024"/>
                  <a:ext cx="288" cy="33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5" name="Rectangle 12"/>
                <p:cNvSpPr>
                  <a:spLocks noChangeArrowheads="1"/>
                </p:cNvSpPr>
                <p:nvPr/>
              </p:nvSpPr>
              <p:spPr bwMode="auto">
                <a:xfrm>
                  <a:off x="2256" y="3024"/>
                  <a:ext cx="288" cy="33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6" name="Rectangle 13"/>
                <p:cNvSpPr>
                  <a:spLocks noChangeArrowheads="1"/>
                </p:cNvSpPr>
                <p:nvPr/>
              </p:nvSpPr>
              <p:spPr bwMode="auto">
                <a:xfrm>
                  <a:off x="3120" y="2448"/>
                  <a:ext cx="288" cy="33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7" name="Oval 14"/>
                <p:cNvSpPr>
                  <a:spLocks noChangeArrowheads="1"/>
                </p:cNvSpPr>
                <p:nvPr/>
              </p:nvSpPr>
              <p:spPr bwMode="auto">
                <a:xfrm>
                  <a:off x="2208" y="1632"/>
                  <a:ext cx="336" cy="3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8" name="Oval 15"/>
                <p:cNvSpPr>
                  <a:spLocks noChangeArrowheads="1"/>
                </p:cNvSpPr>
                <p:nvPr/>
              </p:nvSpPr>
              <p:spPr bwMode="auto">
                <a:xfrm>
                  <a:off x="2352" y="2400"/>
                  <a:ext cx="336" cy="3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19" name="Oval 16"/>
                <p:cNvSpPr>
                  <a:spLocks noChangeArrowheads="1"/>
                </p:cNvSpPr>
                <p:nvPr/>
              </p:nvSpPr>
              <p:spPr bwMode="auto">
                <a:xfrm>
                  <a:off x="3264" y="1680"/>
                  <a:ext cx="336" cy="33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20" name="Oval 17"/>
                <p:cNvSpPr>
                  <a:spLocks noChangeArrowheads="1"/>
                </p:cNvSpPr>
                <p:nvPr/>
              </p:nvSpPr>
              <p:spPr bwMode="auto">
                <a:xfrm>
                  <a:off x="3216" y="3024"/>
                  <a:ext cx="336" cy="3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21" name="Oval 18"/>
                <p:cNvSpPr>
                  <a:spLocks noChangeArrowheads="1"/>
                </p:cNvSpPr>
                <p:nvPr/>
              </p:nvSpPr>
              <p:spPr bwMode="auto">
                <a:xfrm>
                  <a:off x="3696" y="2400"/>
                  <a:ext cx="336" cy="33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6422" name="Oval 19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336" cy="33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392" name="Group 20"/>
              <p:cNvGrpSpPr>
                <a:grpSpLocks/>
              </p:cNvGrpSpPr>
              <p:nvPr/>
            </p:nvGrpSpPr>
            <p:grpSpPr bwMode="auto">
              <a:xfrm>
                <a:off x="1536" y="1824"/>
                <a:ext cx="2832" cy="1200"/>
                <a:chOff x="1536" y="1824"/>
                <a:chExt cx="2832" cy="1200"/>
              </a:xfrm>
            </p:grpSpPr>
            <p:sp>
              <p:nvSpPr>
                <p:cNvPr id="16393" name="Line 21"/>
                <p:cNvSpPr>
                  <a:spLocks noChangeShapeType="1"/>
                </p:cNvSpPr>
                <p:nvPr/>
              </p:nvSpPr>
              <p:spPr bwMode="auto">
                <a:xfrm>
                  <a:off x="1872" y="1824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4" name="Line 22"/>
                <p:cNvSpPr>
                  <a:spLocks noChangeShapeType="1"/>
                </p:cNvSpPr>
                <p:nvPr/>
              </p:nvSpPr>
              <p:spPr bwMode="auto">
                <a:xfrm>
                  <a:off x="2016" y="182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5" name="Line 23"/>
                <p:cNvSpPr>
                  <a:spLocks noChangeShapeType="1"/>
                </p:cNvSpPr>
                <p:nvPr/>
              </p:nvSpPr>
              <p:spPr bwMode="auto">
                <a:xfrm>
                  <a:off x="1536" y="2208"/>
                  <a:ext cx="9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6" name="Line 24"/>
                <p:cNvSpPr>
                  <a:spLocks noChangeShapeType="1"/>
                </p:cNvSpPr>
                <p:nvPr/>
              </p:nvSpPr>
              <p:spPr bwMode="auto">
                <a:xfrm>
                  <a:off x="4368" y="220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7" name="Line 25"/>
                <p:cNvSpPr>
                  <a:spLocks noChangeShapeType="1"/>
                </p:cNvSpPr>
                <p:nvPr/>
              </p:nvSpPr>
              <p:spPr bwMode="auto">
                <a:xfrm>
                  <a:off x="2496" y="220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8" name="Line 26"/>
                <p:cNvSpPr>
                  <a:spLocks noChangeShapeType="1"/>
                </p:cNvSpPr>
                <p:nvPr/>
              </p:nvSpPr>
              <p:spPr bwMode="auto">
                <a:xfrm>
                  <a:off x="2016" y="220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99" name="Line 27"/>
                <p:cNvSpPr>
                  <a:spLocks noChangeShapeType="1"/>
                </p:cNvSpPr>
                <p:nvPr/>
              </p:nvSpPr>
              <p:spPr bwMode="auto">
                <a:xfrm>
                  <a:off x="2688" y="2592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0" name="Line 28"/>
                <p:cNvSpPr>
                  <a:spLocks noChangeShapeType="1"/>
                </p:cNvSpPr>
                <p:nvPr/>
              </p:nvSpPr>
              <p:spPr bwMode="auto">
                <a:xfrm>
                  <a:off x="2880" y="2592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1" name="Line 29"/>
                <p:cNvSpPr>
                  <a:spLocks noChangeShapeType="1"/>
                </p:cNvSpPr>
                <p:nvPr/>
              </p:nvSpPr>
              <p:spPr bwMode="auto">
                <a:xfrm>
                  <a:off x="2400" y="2832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2" name="Line 30"/>
                <p:cNvSpPr>
                  <a:spLocks noChangeShapeType="1"/>
                </p:cNvSpPr>
                <p:nvPr/>
              </p:nvSpPr>
              <p:spPr bwMode="auto">
                <a:xfrm>
                  <a:off x="3408" y="283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3" name="Line 31"/>
                <p:cNvSpPr>
                  <a:spLocks noChangeShapeType="1"/>
                </p:cNvSpPr>
                <p:nvPr/>
              </p:nvSpPr>
              <p:spPr bwMode="auto">
                <a:xfrm>
                  <a:off x="2880" y="283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4" name="Line 32"/>
                <p:cNvSpPr>
                  <a:spLocks noChangeShapeType="1"/>
                </p:cNvSpPr>
                <p:nvPr/>
              </p:nvSpPr>
              <p:spPr bwMode="auto">
                <a:xfrm>
                  <a:off x="2400" y="283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5" name="Line 33"/>
                <p:cNvSpPr>
                  <a:spLocks noChangeShapeType="1"/>
                </p:cNvSpPr>
                <p:nvPr/>
              </p:nvSpPr>
              <p:spPr bwMode="auto">
                <a:xfrm>
                  <a:off x="3840" y="220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6" name="Line 34"/>
                <p:cNvSpPr>
                  <a:spLocks noChangeShapeType="1"/>
                </p:cNvSpPr>
                <p:nvPr/>
              </p:nvSpPr>
              <p:spPr bwMode="auto">
                <a:xfrm>
                  <a:off x="3264" y="225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7" name="Line 35"/>
                <p:cNvSpPr>
                  <a:spLocks noChangeShapeType="1"/>
                </p:cNvSpPr>
                <p:nvPr/>
              </p:nvSpPr>
              <p:spPr bwMode="auto">
                <a:xfrm>
                  <a:off x="3264" y="2208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8" name="Line 36"/>
                <p:cNvSpPr>
                  <a:spLocks noChangeShapeType="1"/>
                </p:cNvSpPr>
                <p:nvPr/>
              </p:nvSpPr>
              <p:spPr bwMode="auto">
                <a:xfrm>
                  <a:off x="3840" y="1872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09" name="Line 37"/>
                <p:cNvSpPr>
                  <a:spLocks noChangeShapeType="1"/>
                </p:cNvSpPr>
                <p:nvPr/>
              </p:nvSpPr>
              <p:spPr bwMode="auto">
                <a:xfrm>
                  <a:off x="3600" y="1824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6390" name="Line 38"/>
            <p:cNvSpPr>
              <a:spLocks noChangeShapeType="1"/>
            </p:cNvSpPr>
            <p:nvPr/>
          </p:nvSpPr>
          <p:spPr bwMode="auto">
            <a:xfrm>
              <a:off x="1536" y="22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Answer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Dominant</a:t>
            </a:r>
          </a:p>
          <a:p>
            <a:pPr eaLnBrk="1" hangingPunct="1">
              <a:defRPr/>
            </a:pPr>
            <a:endParaRPr lang="en-US"/>
          </a:p>
        </p:txBody>
      </p:sp>
      <p:grpSp>
        <p:nvGrpSpPr>
          <p:cNvPr id="17412" name="Group 4"/>
          <p:cNvGrpSpPr>
            <a:grpSpLocks/>
          </p:cNvGrpSpPr>
          <p:nvPr/>
        </p:nvGrpSpPr>
        <p:grpSpPr bwMode="auto">
          <a:xfrm>
            <a:off x="2209800" y="2590800"/>
            <a:ext cx="4953000" cy="2743200"/>
            <a:chOff x="1392" y="1632"/>
            <a:chExt cx="3120" cy="1728"/>
          </a:xfrm>
        </p:grpSpPr>
        <p:grpSp>
          <p:nvGrpSpPr>
            <p:cNvPr id="17413" name="Group 5"/>
            <p:cNvGrpSpPr>
              <a:grpSpLocks/>
            </p:cNvGrpSpPr>
            <p:nvPr/>
          </p:nvGrpSpPr>
          <p:grpSpPr bwMode="auto">
            <a:xfrm>
              <a:off x="1392" y="1632"/>
              <a:ext cx="3120" cy="1728"/>
              <a:chOff x="1392" y="1632"/>
              <a:chExt cx="3120" cy="1728"/>
            </a:xfrm>
          </p:grpSpPr>
          <p:grpSp>
            <p:nvGrpSpPr>
              <p:cNvPr id="17415" name="Group 6"/>
              <p:cNvGrpSpPr>
                <a:grpSpLocks/>
              </p:cNvGrpSpPr>
              <p:nvPr/>
            </p:nvGrpSpPr>
            <p:grpSpPr bwMode="auto">
              <a:xfrm>
                <a:off x="1392" y="1632"/>
                <a:ext cx="3120" cy="1728"/>
                <a:chOff x="1392" y="1632"/>
                <a:chExt cx="3120" cy="1728"/>
              </a:xfrm>
            </p:grpSpPr>
            <p:sp>
              <p:nvSpPr>
                <p:cNvPr id="17434" name="Rectangle 7"/>
                <p:cNvSpPr>
                  <a:spLocks noChangeArrowheads="1"/>
                </p:cNvSpPr>
                <p:nvPr/>
              </p:nvSpPr>
              <p:spPr bwMode="auto">
                <a:xfrm>
                  <a:off x="1584" y="1632"/>
                  <a:ext cx="288" cy="33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5" name="Rectangle 8"/>
                <p:cNvSpPr>
                  <a:spLocks noChangeArrowheads="1"/>
                </p:cNvSpPr>
                <p:nvPr/>
              </p:nvSpPr>
              <p:spPr bwMode="auto">
                <a:xfrm>
                  <a:off x="4128" y="1680"/>
                  <a:ext cx="288" cy="33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6" name="Rectangle 9"/>
                <p:cNvSpPr>
                  <a:spLocks noChangeArrowheads="1"/>
                </p:cNvSpPr>
                <p:nvPr/>
              </p:nvSpPr>
              <p:spPr bwMode="auto">
                <a:xfrm>
                  <a:off x="1392" y="2400"/>
                  <a:ext cx="288" cy="33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7" name="Rectangle 10"/>
                <p:cNvSpPr>
                  <a:spLocks noChangeArrowheads="1"/>
                </p:cNvSpPr>
                <p:nvPr/>
              </p:nvSpPr>
              <p:spPr bwMode="auto">
                <a:xfrm>
                  <a:off x="4224" y="2400"/>
                  <a:ext cx="288" cy="33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8" name="Rectangle 11"/>
                <p:cNvSpPr>
                  <a:spLocks noChangeArrowheads="1"/>
                </p:cNvSpPr>
                <p:nvPr/>
              </p:nvSpPr>
              <p:spPr bwMode="auto">
                <a:xfrm>
                  <a:off x="2736" y="3024"/>
                  <a:ext cx="288" cy="33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39" name="Rectangle 12"/>
                <p:cNvSpPr>
                  <a:spLocks noChangeArrowheads="1"/>
                </p:cNvSpPr>
                <p:nvPr/>
              </p:nvSpPr>
              <p:spPr bwMode="auto">
                <a:xfrm>
                  <a:off x="2256" y="3024"/>
                  <a:ext cx="288" cy="336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0" name="Rectangle 13"/>
                <p:cNvSpPr>
                  <a:spLocks noChangeArrowheads="1"/>
                </p:cNvSpPr>
                <p:nvPr/>
              </p:nvSpPr>
              <p:spPr bwMode="auto">
                <a:xfrm>
                  <a:off x="3120" y="2448"/>
                  <a:ext cx="288" cy="336"/>
                </a:xfrm>
                <a:prstGeom prst="rect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1" name="Oval 14"/>
                <p:cNvSpPr>
                  <a:spLocks noChangeArrowheads="1"/>
                </p:cNvSpPr>
                <p:nvPr/>
              </p:nvSpPr>
              <p:spPr bwMode="auto">
                <a:xfrm>
                  <a:off x="2208" y="1632"/>
                  <a:ext cx="336" cy="3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2" name="Oval 15"/>
                <p:cNvSpPr>
                  <a:spLocks noChangeArrowheads="1"/>
                </p:cNvSpPr>
                <p:nvPr/>
              </p:nvSpPr>
              <p:spPr bwMode="auto">
                <a:xfrm>
                  <a:off x="2352" y="2400"/>
                  <a:ext cx="336" cy="3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3" name="Oval 16"/>
                <p:cNvSpPr>
                  <a:spLocks noChangeArrowheads="1"/>
                </p:cNvSpPr>
                <p:nvPr/>
              </p:nvSpPr>
              <p:spPr bwMode="auto">
                <a:xfrm>
                  <a:off x="3264" y="1680"/>
                  <a:ext cx="336" cy="33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4" name="Oval 17"/>
                <p:cNvSpPr>
                  <a:spLocks noChangeArrowheads="1"/>
                </p:cNvSpPr>
                <p:nvPr/>
              </p:nvSpPr>
              <p:spPr bwMode="auto">
                <a:xfrm>
                  <a:off x="3216" y="3024"/>
                  <a:ext cx="336" cy="336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5" name="Oval 18"/>
                <p:cNvSpPr>
                  <a:spLocks noChangeArrowheads="1"/>
                </p:cNvSpPr>
                <p:nvPr/>
              </p:nvSpPr>
              <p:spPr bwMode="auto">
                <a:xfrm>
                  <a:off x="3696" y="2400"/>
                  <a:ext cx="336" cy="33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6" name="Oval 19"/>
                <p:cNvSpPr>
                  <a:spLocks noChangeArrowheads="1"/>
                </p:cNvSpPr>
                <p:nvPr/>
              </p:nvSpPr>
              <p:spPr bwMode="auto">
                <a:xfrm>
                  <a:off x="1872" y="2400"/>
                  <a:ext cx="336" cy="336"/>
                </a:xfrm>
                <a:prstGeom prst="ellipse">
                  <a:avLst/>
                </a:prstGeom>
                <a:solidFill>
                  <a:srgbClr val="0000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416" name="Group 20"/>
              <p:cNvGrpSpPr>
                <a:grpSpLocks/>
              </p:cNvGrpSpPr>
              <p:nvPr/>
            </p:nvGrpSpPr>
            <p:grpSpPr bwMode="auto">
              <a:xfrm>
                <a:off x="1536" y="1824"/>
                <a:ext cx="2832" cy="1200"/>
                <a:chOff x="1536" y="1824"/>
                <a:chExt cx="2832" cy="1200"/>
              </a:xfrm>
            </p:grpSpPr>
            <p:sp>
              <p:nvSpPr>
                <p:cNvPr id="17417" name="Line 21"/>
                <p:cNvSpPr>
                  <a:spLocks noChangeShapeType="1"/>
                </p:cNvSpPr>
                <p:nvPr/>
              </p:nvSpPr>
              <p:spPr bwMode="auto">
                <a:xfrm>
                  <a:off x="1872" y="1824"/>
                  <a:ext cx="336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8" name="Line 22"/>
                <p:cNvSpPr>
                  <a:spLocks noChangeShapeType="1"/>
                </p:cNvSpPr>
                <p:nvPr/>
              </p:nvSpPr>
              <p:spPr bwMode="auto">
                <a:xfrm>
                  <a:off x="2016" y="1824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19" name="Line 23"/>
                <p:cNvSpPr>
                  <a:spLocks noChangeShapeType="1"/>
                </p:cNvSpPr>
                <p:nvPr/>
              </p:nvSpPr>
              <p:spPr bwMode="auto">
                <a:xfrm>
                  <a:off x="1536" y="2208"/>
                  <a:ext cx="96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0" name="Line 24"/>
                <p:cNvSpPr>
                  <a:spLocks noChangeShapeType="1"/>
                </p:cNvSpPr>
                <p:nvPr/>
              </p:nvSpPr>
              <p:spPr bwMode="auto">
                <a:xfrm>
                  <a:off x="4368" y="220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1" name="Line 25"/>
                <p:cNvSpPr>
                  <a:spLocks noChangeShapeType="1"/>
                </p:cNvSpPr>
                <p:nvPr/>
              </p:nvSpPr>
              <p:spPr bwMode="auto">
                <a:xfrm>
                  <a:off x="2496" y="220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2" name="Line 26"/>
                <p:cNvSpPr>
                  <a:spLocks noChangeShapeType="1"/>
                </p:cNvSpPr>
                <p:nvPr/>
              </p:nvSpPr>
              <p:spPr bwMode="auto">
                <a:xfrm>
                  <a:off x="2016" y="220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3" name="Line 27"/>
                <p:cNvSpPr>
                  <a:spLocks noChangeShapeType="1"/>
                </p:cNvSpPr>
                <p:nvPr/>
              </p:nvSpPr>
              <p:spPr bwMode="auto">
                <a:xfrm>
                  <a:off x="2688" y="2592"/>
                  <a:ext cx="43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4" name="Line 28"/>
                <p:cNvSpPr>
                  <a:spLocks noChangeShapeType="1"/>
                </p:cNvSpPr>
                <p:nvPr/>
              </p:nvSpPr>
              <p:spPr bwMode="auto">
                <a:xfrm>
                  <a:off x="2880" y="2592"/>
                  <a:ext cx="0" cy="24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5" name="Line 29"/>
                <p:cNvSpPr>
                  <a:spLocks noChangeShapeType="1"/>
                </p:cNvSpPr>
                <p:nvPr/>
              </p:nvSpPr>
              <p:spPr bwMode="auto">
                <a:xfrm>
                  <a:off x="2400" y="2832"/>
                  <a:ext cx="1008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6" name="Line 30"/>
                <p:cNvSpPr>
                  <a:spLocks noChangeShapeType="1"/>
                </p:cNvSpPr>
                <p:nvPr/>
              </p:nvSpPr>
              <p:spPr bwMode="auto">
                <a:xfrm>
                  <a:off x="3408" y="283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7" name="Line 31"/>
                <p:cNvSpPr>
                  <a:spLocks noChangeShapeType="1"/>
                </p:cNvSpPr>
                <p:nvPr/>
              </p:nvSpPr>
              <p:spPr bwMode="auto">
                <a:xfrm>
                  <a:off x="2880" y="283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8" name="Line 32"/>
                <p:cNvSpPr>
                  <a:spLocks noChangeShapeType="1"/>
                </p:cNvSpPr>
                <p:nvPr/>
              </p:nvSpPr>
              <p:spPr bwMode="auto">
                <a:xfrm>
                  <a:off x="2400" y="2832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29" name="Line 33"/>
                <p:cNvSpPr>
                  <a:spLocks noChangeShapeType="1"/>
                </p:cNvSpPr>
                <p:nvPr/>
              </p:nvSpPr>
              <p:spPr bwMode="auto">
                <a:xfrm>
                  <a:off x="3840" y="2208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0" name="Line 34"/>
                <p:cNvSpPr>
                  <a:spLocks noChangeShapeType="1"/>
                </p:cNvSpPr>
                <p:nvPr/>
              </p:nvSpPr>
              <p:spPr bwMode="auto">
                <a:xfrm>
                  <a:off x="3264" y="2256"/>
                  <a:ext cx="0" cy="19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1" name="Line 35"/>
                <p:cNvSpPr>
                  <a:spLocks noChangeShapeType="1"/>
                </p:cNvSpPr>
                <p:nvPr/>
              </p:nvSpPr>
              <p:spPr bwMode="auto">
                <a:xfrm>
                  <a:off x="3264" y="2208"/>
                  <a:ext cx="110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2" name="Line 36"/>
                <p:cNvSpPr>
                  <a:spLocks noChangeShapeType="1"/>
                </p:cNvSpPr>
                <p:nvPr/>
              </p:nvSpPr>
              <p:spPr bwMode="auto">
                <a:xfrm>
                  <a:off x="3840" y="1872"/>
                  <a:ext cx="0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33" name="Line 37"/>
                <p:cNvSpPr>
                  <a:spLocks noChangeShapeType="1"/>
                </p:cNvSpPr>
                <p:nvPr/>
              </p:nvSpPr>
              <p:spPr bwMode="auto">
                <a:xfrm>
                  <a:off x="3600" y="1824"/>
                  <a:ext cx="48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7414" name="Line 38"/>
            <p:cNvSpPr>
              <a:spLocks noChangeShapeType="1"/>
            </p:cNvSpPr>
            <p:nvPr/>
          </p:nvSpPr>
          <p:spPr bwMode="auto">
            <a:xfrm>
              <a:off x="1536" y="22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Cliff">
  <a:themeElements>
    <a:clrScheme name="Cliff 5">
      <a:dk1>
        <a:srgbClr val="009999"/>
      </a:dk1>
      <a:lt1>
        <a:srgbClr val="EAEAEA"/>
      </a:lt1>
      <a:dk2>
        <a:srgbClr val="006666"/>
      </a:dk2>
      <a:lt2>
        <a:srgbClr val="FFFFCC"/>
      </a:lt2>
      <a:accent1>
        <a:srgbClr val="339966"/>
      </a:accent1>
      <a:accent2>
        <a:srgbClr val="5E855B"/>
      </a:accent2>
      <a:accent3>
        <a:srgbClr val="AAB8B8"/>
      </a:accent3>
      <a:accent4>
        <a:srgbClr val="C8C8C8"/>
      </a:accent4>
      <a:accent5>
        <a:srgbClr val="ADCAB8"/>
      </a:accent5>
      <a:accent6>
        <a:srgbClr val="547852"/>
      </a:accent6>
      <a:hlink>
        <a:srgbClr val="EEC85E"/>
      </a:hlink>
      <a:folHlink>
        <a:srgbClr val="AA8456"/>
      </a:folHlink>
    </a:clrScheme>
    <a:fontScheme name="Cliff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Cliff 1">
        <a:dk1>
          <a:srgbClr val="5B5B49"/>
        </a:dk1>
        <a:lt1>
          <a:srgbClr val="DDDDDD"/>
        </a:lt1>
        <a:dk2>
          <a:srgbClr val="2B2A00"/>
        </a:dk2>
        <a:lt2>
          <a:srgbClr val="E0DFBE"/>
        </a:lt2>
        <a:accent1>
          <a:srgbClr val="878543"/>
        </a:accent1>
        <a:accent2>
          <a:srgbClr val="716E00"/>
        </a:accent2>
        <a:accent3>
          <a:srgbClr val="ACACAA"/>
        </a:accent3>
        <a:accent4>
          <a:srgbClr val="BDBDBD"/>
        </a:accent4>
        <a:accent5>
          <a:srgbClr val="C3C2B0"/>
        </a:accent5>
        <a:accent6>
          <a:srgbClr val="666300"/>
        </a:accent6>
        <a:hlink>
          <a:srgbClr val="CC9900"/>
        </a:hlink>
        <a:folHlink>
          <a:srgbClr val="9966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2">
        <a:dk1>
          <a:srgbClr val="746354"/>
        </a:dk1>
        <a:lt1>
          <a:srgbClr val="FFFFFF"/>
        </a:lt1>
        <a:dk2>
          <a:srgbClr val="523E26"/>
        </a:dk2>
        <a:lt2>
          <a:srgbClr val="E1DFAF"/>
        </a:lt2>
        <a:accent1>
          <a:srgbClr val="CC9900"/>
        </a:accent1>
        <a:accent2>
          <a:srgbClr val="669900"/>
        </a:accent2>
        <a:accent3>
          <a:srgbClr val="B3AFAC"/>
        </a:accent3>
        <a:accent4>
          <a:srgbClr val="DADADA"/>
        </a:accent4>
        <a:accent5>
          <a:srgbClr val="E2CAAA"/>
        </a:accent5>
        <a:accent6>
          <a:srgbClr val="5C8A00"/>
        </a:accent6>
        <a:hlink>
          <a:srgbClr val="CCCC00"/>
        </a:hlink>
        <a:folHlink>
          <a:srgbClr val="AC793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3">
        <a:dk1>
          <a:srgbClr val="667B5B"/>
        </a:dk1>
        <a:lt1>
          <a:srgbClr val="E6E6DA"/>
        </a:lt1>
        <a:dk2>
          <a:srgbClr val="295200"/>
        </a:dk2>
        <a:lt2>
          <a:srgbClr val="F3F2D9"/>
        </a:lt2>
        <a:accent1>
          <a:srgbClr val="808000"/>
        </a:accent1>
        <a:accent2>
          <a:srgbClr val="838D75"/>
        </a:accent2>
        <a:accent3>
          <a:srgbClr val="ACB3AA"/>
        </a:accent3>
        <a:accent4>
          <a:srgbClr val="C4C4BA"/>
        </a:accent4>
        <a:accent5>
          <a:srgbClr val="C0C0AA"/>
        </a:accent5>
        <a:accent6>
          <a:srgbClr val="767F69"/>
        </a:accent6>
        <a:hlink>
          <a:srgbClr val="33CC33"/>
        </a:hlink>
        <a:folHlink>
          <a:srgbClr val="33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4">
        <a:dk1>
          <a:srgbClr val="86615A"/>
        </a:dk1>
        <a:lt1>
          <a:srgbClr val="FFFFFF"/>
        </a:lt1>
        <a:dk2>
          <a:srgbClr val="633427"/>
        </a:dk2>
        <a:lt2>
          <a:srgbClr val="E9DDCD"/>
        </a:lt2>
        <a:accent1>
          <a:srgbClr val="A34545"/>
        </a:accent1>
        <a:accent2>
          <a:srgbClr val="C86400"/>
        </a:accent2>
        <a:accent3>
          <a:srgbClr val="B7AEAC"/>
        </a:accent3>
        <a:accent4>
          <a:srgbClr val="DADADA"/>
        </a:accent4>
        <a:accent5>
          <a:srgbClr val="CEB0B0"/>
        </a:accent5>
        <a:accent6>
          <a:srgbClr val="B55A00"/>
        </a:accent6>
        <a:hlink>
          <a:srgbClr val="ECAE00"/>
        </a:hlink>
        <a:folHlink>
          <a:srgbClr val="BAA8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5">
        <a:dk1>
          <a:srgbClr val="009999"/>
        </a:dk1>
        <a:lt1>
          <a:srgbClr val="EAEAEA"/>
        </a:lt1>
        <a:dk2>
          <a:srgbClr val="006666"/>
        </a:dk2>
        <a:lt2>
          <a:srgbClr val="FFFFCC"/>
        </a:lt2>
        <a:accent1>
          <a:srgbClr val="339966"/>
        </a:accent1>
        <a:accent2>
          <a:srgbClr val="5E855B"/>
        </a:accent2>
        <a:accent3>
          <a:srgbClr val="AAB8B8"/>
        </a:accent3>
        <a:accent4>
          <a:srgbClr val="C8C8C8"/>
        </a:accent4>
        <a:accent5>
          <a:srgbClr val="ADCAB8"/>
        </a:accent5>
        <a:accent6>
          <a:srgbClr val="547852"/>
        </a:accent6>
        <a:hlink>
          <a:srgbClr val="EEC85E"/>
        </a:hlink>
        <a:folHlink>
          <a:srgbClr val="AA84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6">
        <a:dk1>
          <a:srgbClr val="B8A47C"/>
        </a:dk1>
        <a:lt1>
          <a:srgbClr val="FFFFFF"/>
        </a:lt1>
        <a:dk2>
          <a:srgbClr val="A68A58"/>
        </a:dk2>
        <a:lt2>
          <a:srgbClr val="DAD79C"/>
        </a:lt2>
        <a:accent1>
          <a:srgbClr val="816B35"/>
        </a:accent1>
        <a:accent2>
          <a:srgbClr val="FFCC00"/>
        </a:accent2>
        <a:accent3>
          <a:srgbClr val="D0C4B4"/>
        </a:accent3>
        <a:accent4>
          <a:srgbClr val="DADADA"/>
        </a:accent4>
        <a:accent5>
          <a:srgbClr val="C1BAAE"/>
        </a:accent5>
        <a:accent6>
          <a:srgbClr val="E7B900"/>
        </a:accent6>
        <a:hlink>
          <a:srgbClr val="0066CC"/>
        </a:hlink>
        <a:folHlink>
          <a:srgbClr val="00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iff 7">
        <a:dk1>
          <a:srgbClr val="336699"/>
        </a:dk1>
        <a:lt1>
          <a:srgbClr val="F8F8F8"/>
        </a:lt1>
        <a:dk2>
          <a:srgbClr val="003366"/>
        </a:dk2>
        <a:lt2>
          <a:srgbClr val="D1DDD4"/>
        </a:lt2>
        <a:accent1>
          <a:srgbClr val="3399FF"/>
        </a:accent1>
        <a:accent2>
          <a:srgbClr val="006699"/>
        </a:accent2>
        <a:accent3>
          <a:srgbClr val="AAADB8"/>
        </a:accent3>
        <a:accent4>
          <a:srgbClr val="D4D4D4"/>
        </a:accent4>
        <a:accent5>
          <a:srgbClr val="ADCAFF"/>
        </a:accent5>
        <a:accent6>
          <a:srgbClr val="005C8A"/>
        </a:accent6>
        <a:hlink>
          <a:srgbClr val="86C0CE"/>
        </a:hlink>
        <a:folHlink>
          <a:srgbClr val="008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C1269A9EA19C4DA1B9AB5118549658" ma:contentTypeVersion="5" ma:contentTypeDescription="Create a new document." ma:contentTypeScope="" ma:versionID="8ff4293a00a3949b4065a40f02f13de8">
  <xsd:schema xmlns:xsd="http://www.w3.org/2001/XMLSchema" xmlns:xs="http://www.w3.org/2001/XMLSchema" xmlns:p="http://schemas.microsoft.com/office/2006/metadata/properties" xmlns:ns2="bdf2c121-22a4-4fb1-a4d4-ea1dbb250811" targetNamespace="http://schemas.microsoft.com/office/2006/metadata/properties" ma:root="true" ma:fieldsID="b2716d14b3396b362d0011d2d10b8a68" ns2:_="">
    <xsd:import namespace="bdf2c121-22a4-4fb1-a4d4-ea1dbb25081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f2c121-22a4-4fb1-a4d4-ea1dbb2508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29DB5D-DEFB-4D7D-909A-9D6C502A12EA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7FB2CD7-D9A1-4CAF-9ED8-2E80D491DE6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df2c121-22a4-4fb1-a4d4-ea1dbb25081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374EB5-8FF1-4EB3-9870-53EE3987D5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Cliff</Template>
  <TotalTime>11554</TotalTime>
  <Words>853</Words>
  <Application>Microsoft Office PowerPoint</Application>
  <PresentationFormat>On-screen Show (4:3)</PresentationFormat>
  <Paragraphs>75</Paragraphs>
  <Slides>17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Cliff</vt:lpstr>
      <vt:lpstr>Pedigree Charts</vt:lpstr>
      <vt:lpstr>What is a Pedigree?</vt:lpstr>
      <vt:lpstr>Pedigree Symbols </vt:lpstr>
      <vt:lpstr>Pedigree Symbols </vt:lpstr>
      <vt:lpstr>Pedigree Symbols</vt:lpstr>
      <vt:lpstr>Pedigree Symbols</vt:lpstr>
      <vt:lpstr>Interpreting a Pedigree Chart</vt:lpstr>
      <vt:lpstr>Example of Pedigree Charts</vt:lpstr>
      <vt:lpstr>Answer</vt:lpstr>
      <vt:lpstr>Example of Pedigree Charts</vt:lpstr>
      <vt:lpstr>Answer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04 Part III</dc:title>
  <dc:creator>Cris Robson</dc:creator>
  <cp:lastModifiedBy>Pouncey, Kristin</cp:lastModifiedBy>
  <cp:revision>86</cp:revision>
  <dcterms:created xsi:type="dcterms:W3CDTF">2004-06-10T17:41:26Z</dcterms:created>
  <dcterms:modified xsi:type="dcterms:W3CDTF">2019-02-06T18:41:25Z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0x01010081C1269A9EA19C4DA1B9AB5118549658</vt:lpwstr>
  </property>
</Properties>
</file>