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3"/>
  </p:sldMasterIdLst>
  <p:notesMasterIdLst>
    <p:notesMasterId r:id="rId16"/>
  </p:notesMasterIdLst>
  <p:handoutMasterIdLst>
    <p:handoutMasterId r:id="rId17"/>
  </p:handoutMasterIdLst>
  <p:sldIdLst>
    <p:sldId id="256" r:id="rId4"/>
    <p:sldId id="270" r:id="rId5"/>
    <p:sldId id="264" r:id="rId6"/>
    <p:sldId id="258" r:id="rId7"/>
    <p:sldId id="263" r:id="rId8"/>
    <p:sldId id="259" r:id="rId9"/>
    <p:sldId id="273" r:id="rId10"/>
    <p:sldId id="272" r:id="rId11"/>
    <p:sldId id="265" r:id="rId12"/>
    <p:sldId id="275" r:id="rId13"/>
    <p:sldId id="276" r:id="rId14"/>
    <p:sldId id="277" r:id="rId15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934BC9"/>
    <a:srgbClr val="009900"/>
    <a:srgbClr val="996633"/>
    <a:srgbClr val="FF9900"/>
    <a:srgbClr val="D3E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82" d="100"/>
          <a:sy n="82" d="100"/>
        </p:scale>
        <p:origin x="85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1610E2-8715-448B-8356-B14AD303A9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85C51-85EF-4CFE-9A54-1DFA3E116D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99D857-0365-4F99-AF3A-1D55BEB3D28A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5B7AA5-6432-4FEA-8822-CE1A3CA05FF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BF585-00A7-4F78-9439-9DBCA013C5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8CBC68-7777-48FD-99E3-54C56ACE4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89839-55A8-434B-8AC0-A8CBB0DC4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D45ADF-8E73-4559-A6DC-BB9F268B33C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EB59C64-1710-4AF4-957E-F668E52A6BA5}" type="datetimeFigureOut">
              <a:rPr lang="en-US"/>
              <a:pPr>
                <a:defRPr/>
              </a:pPr>
              <a:t>11/9/2018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39AD811-A423-409F-AF5E-91C8298409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608B394-FBF6-423F-9137-7A2C116A6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AF157-2A6A-4A7B-A514-3AC35666C6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D8B6C-8FC5-436A-B132-5D1BB32FD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22FFE7C-E5A3-4A0A-9F91-47B2392AD0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322044-969E-4943-8BFC-5B1563EF28CE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CDEB4F-738C-431A-A9C6-23671270C10B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6918ECF-D633-4F70-92F3-BE4CE5F2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6195D6-92C1-4AB1-9D17-94C2AD32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50553E-759C-42A3-8BFC-6EAD9B04D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5A9E68-E88D-421F-B37E-E6EB122115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562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740FF-FDA9-4A74-BE5D-1010267A2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1F48E-34C9-47A3-9E9E-BCBF3E583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B235C-CE2C-4932-8540-9AA2BF067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4C5EC-8515-4DB9-BEBA-9362B051E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23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E80A53-15F3-44E0-A41B-2D4C002BF2FD}"/>
              </a:ext>
            </a:extLst>
          </p:cNvPr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5FCBC-76DD-4823-B4CE-7D474E103AD2}"/>
              </a:ext>
            </a:extLst>
          </p:cNvPr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7B89DBC-3599-46E5-B318-060E9BC9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100CAC2-F600-4629-95D9-61ED667F2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8E8BB6-41DB-4111-A41A-F73132FF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7C29-16D1-4990-AC33-7CDF7B650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583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21C10-53DF-427A-905D-3062853C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83BE1-23C1-4687-A7F3-8FFD379C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8A9B5-2B6E-4C5F-982B-E4287E68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71DC8-801D-43FE-865E-5C8A6F6703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23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451371-1940-4181-BE92-AE28858B24FA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17932C-8ACB-4696-932F-7AFEC125BB77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CC6AFEC-2FA1-444B-B7B4-0AE1D54A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081457D-9EC2-44E6-8CEC-5300008F8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9854A74-2D09-48B6-8219-CDFC5D2D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981E01F-37B9-4D65-B2BD-B84313BDC0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352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E5984A-B3DC-49A1-A542-5371A15CF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D4AFDA-D091-487B-A3AF-2474663D6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359A66-D8E5-4253-8B3A-5F3DF45D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7E5EE-D51F-4646-80B3-85A7363EF2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728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7B2F4C8-11F1-44D6-893D-D857B785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3169AB-832C-4EDE-989F-FE48C8C60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AF78A7-1715-422D-8D72-6A8E1295F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233E1-4654-4DC8-8F4B-7D3F95FD40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65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153512-60D7-45B2-8BFC-EE853E16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9AA9456-181B-4A40-B57D-B9AF2687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421B67-FA90-4F76-96FA-86CE7BAD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6323-DF04-4C60-9BF3-967AC5F00F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31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2178D0-D497-40D3-956B-AD3F50972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556C4C-813E-48D8-9707-9CFA6953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E9D5B-6561-4F1A-A96A-A34EE55B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C4E2-3EE8-41AE-8F4A-3EED040287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8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54FFDBB-510F-4862-9F11-EBADEFBD6498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4A0F3-3DED-4E5B-8E83-1E8D3AF5D0C5}"/>
              </a:ext>
            </a:extLst>
          </p:cNvPr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1E84C065-33AE-47FA-ADEA-729072575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AE16305-8A66-4528-99B5-4624CC5A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B594CE5-7389-4918-8B62-E130D4E1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03844-9B15-45C1-9E2F-63B1766FA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16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03A301-E93C-4A30-AE81-589B8F691B5F}"/>
              </a:ext>
            </a:extLst>
          </p:cNvPr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72CAE-16CA-431D-9252-9FB669725EA4}"/>
              </a:ext>
            </a:extLst>
          </p:cNvPr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94859DE-7A08-4785-A01D-4191EDD6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CA9275D-7D6D-456F-8631-0034E303C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9CD2D27E-48DD-4BCD-BACE-F5C7897C4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9329-7ED7-4D75-9F3D-C2B0E43E3B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6873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1E7C8A-FAB5-4D73-A501-4B0F5E722BC9}"/>
              </a:ext>
            </a:extLst>
          </p:cNvPr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04FB3-34F0-4303-863E-70430F91C219}"/>
              </a:ext>
            </a:extLst>
          </p:cNvPr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F855F-30A4-4D4A-B1D4-7DDEEA25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5A979070-C59A-4963-80E8-5F21EFA913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9CCDD-7388-4620-9044-7C3784B25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93BE-E98C-4BB6-9443-740517758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9991A-54B6-4AAD-8A7D-AA85E4240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99792784-69F4-4297-8624-2249E3CE5D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56" r:id="rId2"/>
    <p:sldLayoutId id="2147483962" r:id="rId3"/>
    <p:sldLayoutId id="2147483957" r:id="rId4"/>
    <p:sldLayoutId id="2147483958" r:id="rId5"/>
    <p:sldLayoutId id="2147483959" r:id="rId6"/>
    <p:sldLayoutId id="2147483963" r:id="rId7"/>
    <p:sldLayoutId id="2147483964" r:id="rId8"/>
    <p:sldLayoutId id="2147483965" r:id="rId9"/>
    <p:sldLayoutId id="2147483960" r:id="rId10"/>
    <p:sldLayoutId id="21474839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Users\Erin\AppData\Local\Microsoft\Windows\Temporary Internet Files\Content.IE5\5EN9R6F1\MPj04423000000[1].jpg">
            <a:extLst>
              <a:ext uri="{FF2B5EF4-FFF2-40B4-BE49-F238E27FC236}">
                <a16:creationId xmlns:a16="http://schemas.microsoft.com/office/drawing/2014/main" id="{9E5F8184-D4CE-4922-AE45-BBD4F270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0"/>
            <a:ext cx="38290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C:\Users\Erin\AppData\Local\Microsoft\Windows\Temporary Internet Files\Content.IE5\YP0A6LJ6\MPj04424900000[1].jpg">
            <a:extLst>
              <a:ext uri="{FF2B5EF4-FFF2-40B4-BE49-F238E27FC236}">
                <a16:creationId xmlns:a16="http://schemas.microsoft.com/office/drawing/2014/main" id="{9060B118-282A-4498-9ADE-61C41EDB1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517592">
            <a:off x="6749771" y="4428924"/>
            <a:ext cx="1948986" cy="2671063"/>
          </a:xfrm>
          <a:prstGeom prst="rect">
            <a:avLst/>
          </a:prstGeom>
          <a:noFill/>
          <a:effectLst>
            <a:outerShdw blurRad="368300" dist="495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id="{4C7063D2-254D-4FA6-869E-B3D768CFEC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614433" y="762000"/>
            <a:ext cx="69342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Photosynthesis </a:t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&amp; </a:t>
            </a:r>
            <a:br>
              <a:rPr lang="en-US" dirty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Cellular Respiration</a:t>
            </a:r>
          </a:p>
        </p:txBody>
      </p:sp>
      <p:pic>
        <p:nvPicPr>
          <p:cNvPr id="8198" name="Picture 6" descr="C:\Users\Erin\AppData\Local\Microsoft\Windows\Temporary Internet Files\Content.IE5\YP0A6LJ6\MPj04038320000[1].jpg">
            <a:extLst>
              <a:ext uri="{FF2B5EF4-FFF2-40B4-BE49-F238E27FC236}">
                <a16:creationId xmlns:a16="http://schemas.microsoft.com/office/drawing/2014/main" id="{36257BC8-07E1-45D6-BCC6-449CC73B9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704">
            <a:off x="4903288" y="4649050"/>
            <a:ext cx="2644031" cy="1856763"/>
          </a:xfrm>
          <a:prstGeom prst="rect">
            <a:avLst/>
          </a:prstGeom>
          <a:noFill/>
          <a:effectLst>
            <a:outerShdw blurRad="368300" dist="495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6" name="Picture 4" descr="C:\Users\Erin\AppData\Local\Microsoft\Windows\Temporary Internet Files\Content.IE5\YP0A6LJ6\MPj04425290000[1].jpg">
            <a:extLst>
              <a:ext uri="{FF2B5EF4-FFF2-40B4-BE49-F238E27FC236}">
                <a16:creationId xmlns:a16="http://schemas.microsoft.com/office/drawing/2014/main" id="{B957E926-E354-478C-9DB8-36A0B743B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58261">
            <a:off x="2851418" y="4518018"/>
            <a:ext cx="1900069" cy="2590802"/>
          </a:xfrm>
          <a:prstGeom prst="rect">
            <a:avLst/>
          </a:prstGeom>
          <a:noFill/>
          <a:effectLst>
            <a:outerShdw blurRad="368300" dist="495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197" name="Picture 5" descr="C:\Users\Erin\AppData\Local\Microsoft\Windows\Temporary Internet Files\Content.IE5\5EN9R6F1\MPj04448620000[1].jpg">
            <a:extLst>
              <a:ext uri="{FF2B5EF4-FFF2-40B4-BE49-F238E27FC236}">
                <a16:creationId xmlns:a16="http://schemas.microsoft.com/office/drawing/2014/main" id="{93E3E09D-F224-4B00-87DA-8A19CE66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16787">
            <a:off x="162466" y="4745263"/>
            <a:ext cx="2447171" cy="1889760"/>
          </a:xfrm>
          <a:prstGeom prst="rect">
            <a:avLst/>
          </a:prstGeom>
          <a:noFill/>
          <a:effectLst>
            <a:outerShdw blurRad="368300" dist="495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F0C0B-7DEA-4522-B47C-6203481EC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The mitochondria change the O2 and sugars (food)</a:t>
            </a:r>
          </a:p>
        </p:txBody>
      </p:sp>
      <p:pic>
        <p:nvPicPr>
          <p:cNvPr id="19459" name="Picture 9" descr="C:\Users\Erin\AppData\Local\Microsoft\Windows\Temporary Internet Files\Content.IE5\M511EUMI\MPj04387870000[1].jpg">
            <a:extLst>
              <a:ext uri="{FF2B5EF4-FFF2-40B4-BE49-F238E27FC236}">
                <a16:creationId xmlns:a16="http://schemas.microsoft.com/office/drawing/2014/main" id="{64608C52-F764-44DF-ACEB-42B43964F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76800"/>
            <a:ext cx="29591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0" descr="C:\Users\Erin\AppData\Local\Microsoft\Windows\Temporary Internet Files\Content.IE5\5EN9R6F1\MPj04387940000[1].jpg">
            <a:extLst>
              <a:ext uri="{FF2B5EF4-FFF2-40B4-BE49-F238E27FC236}">
                <a16:creationId xmlns:a16="http://schemas.microsoft.com/office/drawing/2014/main" id="{14BBCD8B-7080-45FC-8BC1-D7C62D6866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29000"/>
            <a:ext cx="2068513" cy="3429000"/>
          </a:xfrm>
          <a:noFill/>
        </p:spPr>
      </p:pic>
      <p:pic>
        <p:nvPicPr>
          <p:cNvPr id="19461" name="Picture 13" descr="C:\Users\Erin\AppData\Local\Microsoft\Windows\Temporary Internet Files\Content.IE5\5EN9R6F1\MPj04436590000[1].jpg">
            <a:extLst>
              <a:ext uri="{FF2B5EF4-FFF2-40B4-BE49-F238E27FC236}">
                <a16:creationId xmlns:a16="http://schemas.microsoft.com/office/drawing/2014/main" id="{A60A82EE-DBD2-4629-8981-4E6A6AAB3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38475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C:\Users\Erin\AppData\Local\Microsoft\Windows\Temporary Internet Files\Content.IE5\5EN9R6F1\MPj04333220000[1].jpg">
            <a:extLst>
              <a:ext uri="{FF2B5EF4-FFF2-40B4-BE49-F238E27FC236}">
                <a16:creationId xmlns:a16="http://schemas.microsoft.com/office/drawing/2014/main" id="{814367E4-EA21-442F-A8EC-3BBB670B6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1976438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 descr="C:\Users\Erin\AppData\Local\Microsoft\Windows\Temporary Internet Files\Content.IE5\YP0A6LJ6\MPj03143150000[1].jpg">
            <a:extLst>
              <a:ext uri="{FF2B5EF4-FFF2-40B4-BE49-F238E27FC236}">
                <a16:creationId xmlns:a16="http://schemas.microsoft.com/office/drawing/2014/main" id="{BE269063-A92D-457B-BA5A-25A3E081D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10668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6" descr="C:\Users\Erin\AppData\Local\Microsoft\Windows\Temporary Internet Files\Content.IE5\M511EUMI\MPj04226100000[1].jpg">
            <a:extLst>
              <a:ext uri="{FF2B5EF4-FFF2-40B4-BE49-F238E27FC236}">
                <a16:creationId xmlns:a16="http://schemas.microsoft.com/office/drawing/2014/main" id="{26B6CAD7-B4B7-4A59-B07C-EDED46F0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1200"/>
            <a:ext cx="261143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7" descr="C:\Users\Erin\AppData\Local\Microsoft\Windows\Temporary Internet Files\Content.IE5\PKZM16TH\MPj04387480000[1].jpg">
            <a:extLst>
              <a:ext uri="{FF2B5EF4-FFF2-40B4-BE49-F238E27FC236}">
                <a16:creationId xmlns:a16="http://schemas.microsoft.com/office/drawing/2014/main" id="{303E259F-9DDE-472E-8BD5-CF5EC1CED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3048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20">
            <a:extLst>
              <a:ext uri="{FF2B5EF4-FFF2-40B4-BE49-F238E27FC236}">
                <a16:creationId xmlns:a16="http://schemas.microsoft.com/office/drawing/2014/main" id="{55013790-87BA-4EAE-996C-DD2146310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752600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4800">
                <a:solidFill>
                  <a:srgbClr val="00B0F0"/>
                </a:solidFill>
                <a:latin typeface="Accord Heavy SF" pitchFamily="34" charset="0"/>
              </a:rPr>
              <a:t>O</a:t>
            </a:r>
            <a:r>
              <a:rPr lang="en-US" altLang="en-US" sz="2400">
                <a:solidFill>
                  <a:srgbClr val="00B0F0"/>
                </a:solidFill>
                <a:latin typeface="Accord Heavy SF" pitchFamily="34" charset="0"/>
              </a:rPr>
              <a:t>2</a:t>
            </a:r>
            <a:endParaRPr lang="en-US" altLang="en-US">
              <a:solidFill>
                <a:srgbClr val="00B0F0"/>
              </a:solidFill>
              <a:latin typeface="Accord Heavy SF" pitchFamily="34" charset="0"/>
            </a:endParaRPr>
          </a:p>
        </p:txBody>
      </p:sp>
      <p:sp>
        <p:nvSpPr>
          <p:cNvPr id="19467" name="TextBox 21">
            <a:extLst>
              <a:ext uri="{FF2B5EF4-FFF2-40B4-BE49-F238E27FC236}">
                <a16:creationId xmlns:a16="http://schemas.microsoft.com/office/drawing/2014/main" id="{B526C665-A50D-414D-B1D4-96CDBCCF9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209800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4800">
                <a:solidFill>
                  <a:srgbClr val="00B0F0"/>
                </a:solidFill>
                <a:latin typeface="Accord Heavy SF" pitchFamily="34" charset="0"/>
              </a:rPr>
              <a:t>O</a:t>
            </a:r>
            <a:r>
              <a:rPr lang="en-US" altLang="en-US" sz="2400">
                <a:solidFill>
                  <a:srgbClr val="00B0F0"/>
                </a:solidFill>
                <a:latin typeface="Accord Heavy SF" pitchFamily="34" charset="0"/>
              </a:rPr>
              <a:t>2</a:t>
            </a:r>
            <a:endParaRPr lang="en-US" altLang="en-US">
              <a:solidFill>
                <a:srgbClr val="00B0F0"/>
              </a:solidFill>
              <a:latin typeface="Accord Heavy SF" pitchFamily="34" charset="0"/>
            </a:endParaRPr>
          </a:p>
        </p:txBody>
      </p:sp>
      <p:sp>
        <p:nvSpPr>
          <p:cNvPr id="19468" name="TextBox 22">
            <a:extLst>
              <a:ext uri="{FF2B5EF4-FFF2-40B4-BE49-F238E27FC236}">
                <a16:creationId xmlns:a16="http://schemas.microsoft.com/office/drawing/2014/main" id="{A59038EB-9C0D-4992-ABF0-8BC6BD999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524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>
                <a:solidFill>
                  <a:srgbClr val="0070C0"/>
                </a:solidFill>
                <a:latin typeface="Accord Heavy SF" pitchFamily="34" charset="0"/>
              </a:rPr>
              <a:t>O</a:t>
            </a:r>
            <a:r>
              <a:rPr lang="en-US" altLang="en-US" sz="1400">
                <a:solidFill>
                  <a:srgbClr val="0070C0"/>
                </a:solidFill>
                <a:latin typeface="Accord Heavy SF" pitchFamily="34" charset="0"/>
              </a:rPr>
              <a:t>2</a:t>
            </a:r>
            <a:endParaRPr lang="en-US" altLang="en-US" sz="1100">
              <a:solidFill>
                <a:srgbClr val="0070C0"/>
              </a:solidFill>
              <a:latin typeface="Accord Heavy SF" pitchFamily="34" charset="0"/>
            </a:endParaRPr>
          </a:p>
        </p:txBody>
      </p:sp>
      <p:sp>
        <p:nvSpPr>
          <p:cNvPr id="19469" name="TextBox 23">
            <a:extLst>
              <a:ext uri="{FF2B5EF4-FFF2-40B4-BE49-F238E27FC236}">
                <a16:creationId xmlns:a16="http://schemas.microsoft.com/office/drawing/2014/main" id="{48E9A06F-2B6F-4F0C-B546-A3BFCF339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25146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>
                <a:solidFill>
                  <a:srgbClr val="0070C0"/>
                </a:solidFill>
                <a:latin typeface="Accord Heavy SF" pitchFamily="34" charset="0"/>
              </a:rPr>
              <a:t>O</a:t>
            </a:r>
            <a:r>
              <a:rPr lang="en-US" altLang="en-US" sz="1400">
                <a:solidFill>
                  <a:srgbClr val="0070C0"/>
                </a:solidFill>
                <a:latin typeface="Accord Heavy SF" pitchFamily="34" charset="0"/>
              </a:rPr>
              <a:t>2</a:t>
            </a:r>
            <a:endParaRPr lang="en-US" altLang="en-US" sz="1100">
              <a:solidFill>
                <a:srgbClr val="0070C0"/>
              </a:solidFill>
              <a:latin typeface="Accord Heavy SF" pitchFamily="34" charset="0"/>
            </a:endParaRPr>
          </a:p>
        </p:txBody>
      </p:sp>
      <p:sp>
        <p:nvSpPr>
          <p:cNvPr id="19470" name="TextBox 24">
            <a:extLst>
              <a:ext uri="{FF2B5EF4-FFF2-40B4-BE49-F238E27FC236}">
                <a16:creationId xmlns:a16="http://schemas.microsoft.com/office/drawing/2014/main" id="{0D264326-BE9B-407E-A9E6-E0049C9F3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905000"/>
            <a:ext cx="685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3200">
                <a:solidFill>
                  <a:srgbClr val="0070C0"/>
                </a:solidFill>
                <a:latin typeface="Accord Heavy SF" pitchFamily="34" charset="0"/>
              </a:rPr>
              <a:t>O</a:t>
            </a:r>
            <a:r>
              <a:rPr lang="en-US" altLang="en-US" sz="1400">
                <a:solidFill>
                  <a:srgbClr val="0070C0"/>
                </a:solidFill>
                <a:latin typeface="Accord Heavy SF" pitchFamily="34" charset="0"/>
              </a:rPr>
              <a:t>2</a:t>
            </a:r>
            <a:endParaRPr lang="en-US" altLang="en-US" sz="1100">
              <a:solidFill>
                <a:srgbClr val="0070C0"/>
              </a:solidFill>
              <a:latin typeface="Accord Heavy SF" pitchFamily="34" charset="0"/>
            </a:endParaRPr>
          </a:p>
        </p:txBody>
      </p:sp>
      <p:sp>
        <p:nvSpPr>
          <p:cNvPr id="27" name="Plus 26">
            <a:extLst>
              <a:ext uri="{FF2B5EF4-FFF2-40B4-BE49-F238E27FC236}">
                <a16:creationId xmlns:a16="http://schemas.microsoft.com/office/drawing/2014/main" id="{7D5687B5-5852-409A-BDEC-E254DD8E42ED}"/>
              </a:ext>
            </a:extLst>
          </p:cNvPr>
          <p:cNvSpPr/>
          <p:nvPr/>
        </p:nvSpPr>
        <p:spPr>
          <a:xfrm>
            <a:off x="4267200" y="3352800"/>
            <a:ext cx="1752600" cy="17526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C1F16C6B-C0CD-4E60-85E6-7546FC9B83BD}"/>
              </a:ext>
            </a:extLst>
          </p:cNvPr>
          <p:cNvSpPr/>
          <p:nvPr/>
        </p:nvSpPr>
        <p:spPr>
          <a:xfrm>
            <a:off x="7315200" y="3048000"/>
            <a:ext cx="685800" cy="6096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40486-6F78-4B14-846A-00BE5D0D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Into CO2, H2O, and ATP </a:t>
            </a:r>
          </a:p>
        </p:txBody>
      </p:sp>
      <p:pic>
        <p:nvPicPr>
          <p:cNvPr id="34818" name="Picture 2" descr="C:\Users\Erin\AppData\Local\Microsoft\Windows\Temporary Internet Files\Content.IE5\PKZM16TH\MPj04387480000[1].jpg">
            <a:extLst>
              <a:ext uri="{FF2B5EF4-FFF2-40B4-BE49-F238E27FC236}">
                <a16:creationId xmlns:a16="http://schemas.microsoft.com/office/drawing/2014/main" id="{F40A8CCA-DF68-41AF-BC1E-C0FB504B21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000" y="2362200"/>
            <a:ext cx="3454400" cy="259080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9" name="Picture 3" descr="C:\Users\Erin\AppData\Local\Microsoft\Windows\Temporary Internet Files\Content.IE5\YP0A6LJ6\MPj04447900000[1].jpg">
            <a:extLst>
              <a:ext uri="{FF2B5EF4-FFF2-40B4-BE49-F238E27FC236}">
                <a16:creationId xmlns:a16="http://schemas.microsoft.com/office/drawing/2014/main" id="{13CB988D-7C04-4B04-B46B-119DF6CC2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799" y="3886200"/>
            <a:ext cx="3651021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949BB-E744-4FF9-88E4-EA79BE3FE07A}"/>
              </a:ext>
            </a:extLst>
          </p:cNvPr>
          <p:cNvSpPr txBox="1"/>
          <p:nvPr/>
        </p:nvSpPr>
        <p:spPr>
          <a:xfrm>
            <a:off x="5181600" y="2362200"/>
            <a:ext cx="3733800" cy="186204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115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ATP</a:t>
            </a:r>
            <a:endParaRPr lang="en-US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C6B8E-38C7-473F-8593-9D3A7184B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Comparing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13F9A-4982-47EB-8570-24BBD78BF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774825"/>
            <a:ext cx="8534400" cy="4625975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4400" b="1" dirty="0">
                <a:sym typeface="Wingdings" pitchFamily="2" charset="2"/>
              </a:rPr>
              <a:t>Photosynthesis Equation: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4400" b="1" dirty="0">
                <a:solidFill>
                  <a:srgbClr val="0070C0"/>
                </a:solidFill>
              </a:rPr>
              <a:t>H</a:t>
            </a:r>
            <a:r>
              <a:rPr lang="en-US" sz="2800" b="1" dirty="0">
                <a:solidFill>
                  <a:srgbClr val="0070C0"/>
                </a:solidFill>
              </a:rPr>
              <a:t>2</a:t>
            </a:r>
            <a:r>
              <a:rPr lang="en-US" sz="4400" b="1" dirty="0">
                <a:solidFill>
                  <a:srgbClr val="0070C0"/>
                </a:solidFill>
              </a:rPr>
              <a:t>O</a:t>
            </a:r>
            <a:r>
              <a:rPr lang="en-US" sz="4400" b="1" dirty="0"/>
              <a:t> + 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CO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4400" b="1" dirty="0"/>
              <a:t> +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  <a:r>
              <a:rPr lang="en-US" sz="4400" b="1" dirty="0"/>
              <a:t> </a:t>
            </a:r>
            <a:r>
              <a:rPr lang="en-US" sz="4400" b="1" dirty="0">
                <a:sym typeface="Wingdings" pitchFamily="2" charset="2"/>
              </a:rPr>
              <a:t> </a:t>
            </a:r>
            <a:r>
              <a:rPr lang="en-US" sz="4400" b="1" dirty="0">
                <a:solidFill>
                  <a:srgbClr val="009900"/>
                </a:solidFill>
                <a:sym typeface="Wingdings" pitchFamily="2" charset="2"/>
              </a:rPr>
              <a:t>O</a:t>
            </a:r>
            <a:r>
              <a:rPr lang="en-US" sz="2800" b="1" dirty="0">
                <a:solidFill>
                  <a:srgbClr val="009900"/>
                </a:solidFill>
                <a:sym typeface="Wingdings" pitchFamily="2" charset="2"/>
              </a:rPr>
              <a:t>2</a:t>
            </a:r>
            <a:r>
              <a:rPr lang="en-US" sz="4400" b="1" dirty="0">
                <a:sym typeface="Wingdings" pitchFamily="2" charset="2"/>
              </a:rPr>
              <a:t> + </a:t>
            </a:r>
            <a:r>
              <a:rPr lang="en-US" sz="4400" b="1" dirty="0">
                <a:solidFill>
                  <a:srgbClr val="7030A0"/>
                </a:solidFill>
                <a:sym typeface="Wingdings" pitchFamily="2" charset="2"/>
              </a:rPr>
              <a:t>glucose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4400" b="1" dirty="0">
              <a:sym typeface="Wingdings" pitchFamily="2" charset="2"/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4400" b="1" dirty="0">
                <a:sym typeface="Wingdings" pitchFamily="2" charset="2"/>
              </a:rPr>
              <a:t>Respiration Equation:</a:t>
            </a: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r>
              <a:rPr lang="en-US" sz="4400" b="1" dirty="0">
                <a:solidFill>
                  <a:srgbClr val="009900"/>
                </a:solidFill>
                <a:sym typeface="Wingdings" pitchFamily="2" charset="2"/>
              </a:rPr>
              <a:t>O</a:t>
            </a:r>
            <a:r>
              <a:rPr lang="en-US" sz="2800" b="1" dirty="0">
                <a:solidFill>
                  <a:srgbClr val="009900"/>
                </a:solidFill>
                <a:sym typeface="Wingdings" pitchFamily="2" charset="2"/>
              </a:rPr>
              <a:t>2</a:t>
            </a:r>
            <a:r>
              <a:rPr lang="en-US" sz="4400" b="1" dirty="0">
                <a:sym typeface="Wingdings" pitchFamily="2" charset="2"/>
              </a:rPr>
              <a:t> + </a:t>
            </a:r>
            <a:r>
              <a:rPr lang="en-US" sz="4400" b="1" dirty="0">
                <a:solidFill>
                  <a:srgbClr val="7030A0"/>
                </a:solidFill>
                <a:sym typeface="Wingdings" pitchFamily="2" charset="2"/>
              </a:rPr>
              <a:t>glucose</a:t>
            </a:r>
            <a:r>
              <a:rPr lang="en-US" sz="4400" b="1" dirty="0">
                <a:sym typeface="Wingdings" pitchFamily="2" charset="2"/>
              </a:rPr>
              <a:t> </a:t>
            </a:r>
            <a:r>
              <a:rPr lang="en-US" sz="4400" b="1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sz="4400" b="1" dirty="0">
                <a:solidFill>
                  <a:srgbClr val="0070C0"/>
                </a:solidFill>
              </a:rPr>
              <a:t>H</a:t>
            </a:r>
            <a:r>
              <a:rPr lang="en-US" sz="2800" b="1" dirty="0">
                <a:solidFill>
                  <a:srgbClr val="0070C0"/>
                </a:solidFill>
              </a:rPr>
              <a:t>2</a:t>
            </a:r>
            <a:r>
              <a:rPr lang="en-US" sz="4400" b="1" dirty="0">
                <a:solidFill>
                  <a:srgbClr val="0070C0"/>
                </a:solidFill>
              </a:rPr>
              <a:t>O </a:t>
            </a:r>
            <a:r>
              <a:rPr lang="en-US" sz="4400" b="1" dirty="0"/>
              <a:t>+ 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CO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r>
              <a:rPr lang="en-US" sz="4400" b="1" dirty="0"/>
              <a:t> +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ATP</a:t>
            </a:r>
            <a:endParaRPr lang="en-US" dirty="0"/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They are opposites of each other!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14385-B307-485F-B1B8-C11EF1A23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272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Photosynthesis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2E1C-0E63-47FB-898E-FE23B0455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4825"/>
            <a:ext cx="8229600" cy="493077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Photosynthesis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A process by which plants convert sunlight, water, and carbon dioxide into food energy (sugar), oxygen and water.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11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Chloroplast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An elongated cell organelle containing chlorophyll where photosynthesis takes place.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endParaRPr lang="en-US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Chlorophyll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 A green molecule which uses light energy from sunlight to change water and carbon dioxide gas into sugar and oxygen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4C364-BAA4-47E1-B016-B74349040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Photosynthesis Equation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8BEFBC7-AA64-4918-BA37-FBA7F685E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7620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400" b="1"/>
              <a:t>H</a:t>
            </a:r>
            <a:r>
              <a:rPr lang="en-US" altLang="en-US" sz="2800" b="1"/>
              <a:t>2</a:t>
            </a:r>
            <a:r>
              <a:rPr lang="en-US" altLang="en-US" sz="4400" b="1"/>
              <a:t>O + CO</a:t>
            </a:r>
            <a:r>
              <a:rPr lang="en-US" altLang="en-US" sz="2800" b="1"/>
              <a:t>2</a:t>
            </a:r>
            <a:r>
              <a:rPr lang="en-US" altLang="en-US" sz="4400" b="1"/>
              <a:t> + light </a:t>
            </a:r>
            <a:r>
              <a:rPr lang="en-US" altLang="en-US" sz="4400" b="1">
                <a:sym typeface="Wingdings" panose="05000000000000000000" pitchFamily="2" charset="2"/>
              </a:rPr>
              <a:t> O</a:t>
            </a:r>
            <a:r>
              <a:rPr lang="en-US" altLang="en-US" sz="2800" b="1">
                <a:sym typeface="Wingdings" panose="05000000000000000000" pitchFamily="2" charset="2"/>
              </a:rPr>
              <a:t>2</a:t>
            </a:r>
            <a:r>
              <a:rPr lang="en-US" altLang="en-US" sz="4400" b="1">
                <a:sym typeface="Wingdings" panose="05000000000000000000" pitchFamily="2" charset="2"/>
              </a:rPr>
              <a:t> + C</a:t>
            </a:r>
            <a:r>
              <a:rPr lang="en-US" altLang="en-US" sz="4400" b="1" baseline="-25000">
                <a:sym typeface="Wingdings" panose="05000000000000000000" pitchFamily="2" charset="2"/>
              </a:rPr>
              <a:t>6</a:t>
            </a:r>
            <a:r>
              <a:rPr lang="en-US" altLang="en-US" sz="4400" b="1">
                <a:sym typeface="Wingdings" panose="05000000000000000000" pitchFamily="2" charset="2"/>
              </a:rPr>
              <a:t>H</a:t>
            </a:r>
            <a:r>
              <a:rPr lang="en-US" altLang="en-US" sz="4400" b="1" baseline="-25000">
                <a:sym typeface="Wingdings" panose="05000000000000000000" pitchFamily="2" charset="2"/>
              </a:rPr>
              <a:t>12</a:t>
            </a:r>
            <a:r>
              <a:rPr lang="en-US" altLang="en-US" sz="4400" b="1">
                <a:sym typeface="Wingdings" panose="05000000000000000000" pitchFamily="2" charset="2"/>
              </a:rPr>
              <a:t>O</a:t>
            </a:r>
            <a:r>
              <a:rPr lang="en-US" altLang="en-US" sz="4400" b="1" baseline="-25000">
                <a:sym typeface="Wingdings" panose="05000000000000000000" pitchFamily="2" charset="2"/>
              </a:rPr>
              <a:t>6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>
              <a:sym typeface="Wingdings" panose="05000000000000000000" pitchFamily="2" charset="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  <p:sp>
        <p:nvSpPr>
          <p:cNvPr id="12292" name="TextBox 2">
            <a:extLst>
              <a:ext uri="{FF2B5EF4-FFF2-40B4-BE49-F238E27FC236}">
                <a16:creationId xmlns:a16="http://schemas.microsoft.com/office/drawing/2014/main" id="{8320641E-0494-44B2-B108-A1C72E8AE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47988"/>
            <a:ext cx="8610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 b="1"/>
              <a:t>  Water+ Carbon + sun   </a:t>
            </a:r>
            <a:r>
              <a:rPr lang="en-US" altLang="en-US" sz="2400" b="1">
                <a:sym typeface="Wingdings" panose="05000000000000000000" pitchFamily="2" charset="2"/>
              </a:rPr>
              <a:t>	 Oxygen + glucose</a:t>
            </a:r>
          </a:p>
          <a:p>
            <a:r>
              <a:rPr lang="en-US" altLang="en-US" sz="2400" b="1">
                <a:sym typeface="Wingdings" panose="05000000000000000000" pitchFamily="2" charset="2"/>
              </a:rPr>
              <a:t>	      Dioxide				(sugar)</a:t>
            </a:r>
            <a:endParaRPr lang="en-US" altLang="en-US"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MCj02321800000[1]">
            <a:extLst>
              <a:ext uri="{FF2B5EF4-FFF2-40B4-BE49-F238E27FC236}">
                <a16:creationId xmlns:a16="http://schemas.microsoft.com/office/drawing/2014/main" id="{46AD1671-1CE6-400F-AA50-B560007D3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1874838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" descr="MPj04027050000[1]">
            <a:extLst>
              <a:ext uri="{FF2B5EF4-FFF2-40B4-BE49-F238E27FC236}">
                <a16:creationId xmlns:a16="http://schemas.microsoft.com/office/drawing/2014/main" id="{B266BA17-896B-4970-A976-33D94929E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46388"/>
            <a:ext cx="60198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7">
            <a:extLst>
              <a:ext uri="{FF2B5EF4-FFF2-40B4-BE49-F238E27FC236}">
                <a16:creationId xmlns:a16="http://schemas.microsoft.com/office/drawing/2014/main" id="{57491EFA-51EC-47A4-8ABD-C5F7FA2CF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The chlorophyll absorbs the </a:t>
            </a:r>
            <a:r>
              <a:rPr lang="en-US" sz="3600" dirty="0">
                <a:solidFill>
                  <a:srgbClr val="FF9900"/>
                </a:solidFill>
              </a:rPr>
              <a:t>sunlight</a:t>
            </a: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.</a:t>
            </a:r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85C4F84C-D9A6-42B0-A307-04BE024EA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048000"/>
            <a:ext cx="1676400" cy="11430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9" name="Line 9">
            <a:extLst>
              <a:ext uri="{FF2B5EF4-FFF2-40B4-BE49-F238E27FC236}">
                <a16:creationId xmlns:a16="http://schemas.microsoft.com/office/drawing/2014/main" id="{8FAF7D78-683B-42C8-91E1-0FBB2A153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743200"/>
            <a:ext cx="3352800" cy="13716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0F5ACA-8383-4B13-B1A1-7025C23FFE80}"/>
              </a:ext>
            </a:extLst>
          </p:cNvPr>
          <p:cNvSpPr txBox="1"/>
          <p:nvPr/>
        </p:nvSpPr>
        <p:spPr>
          <a:xfrm>
            <a:off x="5867400" y="1752600"/>
            <a:ext cx="3048000" cy="1938992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dirty="0">
                <a:latin typeface="Tennessee SF" pitchFamily="2" charset="0"/>
              </a:rPr>
              <a:t>Chlorophyll is the green pigment inside the chloroplasts of plant cells that makes leaves green!</a:t>
            </a: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8F3D4BB1-C85D-42A2-8BA0-CC1770B90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3200400"/>
            <a:ext cx="2667000" cy="281940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>
            <a:extLst>
              <a:ext uri="{FF2B5EF4-FFF2-40B4-BE49-F238E27FC236}">
                <a16:creationId xmlns:a16="http://schemas.microsoft.com/office/drawing/2014/main" id="{A003AC52-8FE9-4803-8802-A50986236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Chlorophyll then uses </a:t>
            </a:r>
            <a:r>
              <a:rPr lang="en-US" sz="2800" dirty="0">
                <a:solidFill>
                  <a:schemeClr val="bg1"/>
                </a:solidFill>
              </a:rPr>
              <a:t>sunlight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 to change </a:t>
            </a:r>
            <a:r>
              <a:rPr lang="en-US" sz="2800" dirty="0">
                <a:solidFill>
                  <a:schemeClr val="bg1"/>
                </a:solidFill>
              </a:rPr>
              <a:t>water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bg1"/>
                </a:solidFill>
              </a:rPr>
              <a:t>carbon dioxide 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and, </a:t>
            </a:r>
            <a:r>
              <a:rPr lang="en-US" sz="2800" dirty="0">
                <a:solidFill>
                  <a:schemeClr val="bg1"/>
                </a:solidFill>
              </a:rPr>
              <a:t>nutrients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 from the </a:t>
            </a:r>
            <a:r>
              <a:rPr lang="en-US" sz="2800" dirty="0">
                <a:solidFill>
                  <a:srgbClr val="FFC000"/>
                </a:solidFill>
              </a:rPr>
              <a:t>soil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.</a:t>
            </a:r>
          </a:p>
        </p:txBody>
      </p:sp>
      <p:pic>
        <p:nvPicPr>
          <p:cNvPr id="14339" name="Picture 16" descr="MCPE07013_0000[1]">
            <a:extLst>
              <a:ext uri="{FF2B5EF4-FFF2-40B4-BE49-F238E27FC236}">
                <a16:creationId xmlns:a16="http://schemas.microsoft.com/office/drawing/2014/main" id="{3A12CB77-AEA1-4977-9F5F-3D5BDD4CBF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3352800"/>
            <a:ext cx="1858963" cy="1935163"/>
          </a:xfrm>
          <a:noFill/>
        </p:spPr>
      </p:pic>
      <p:sp>
        <p:nvSpPr>
          <p:cNvPr id="14340" name="Text Box 11">
            <a:extLst>
              <a:ext uri="{FF2B5EF4-FFF2-40B4-BE49-F238E27FC236}">
                <a16:creationId xmlns:a16="http://schemas.microsoft.com/office/drawing/2014/main" id="{FEF3C78D-6A63-4F00-AD08-A95500F2F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8768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4341" name="Picture 14" descr="MCHH02192_0000[1]">
            <a:extLst>
              <a:ext uri="{FF2B5EF4-FFF2-40B4-BE49-F238E27FC236}">
                <a16:creationId xmlns:a16="http://schemas.microsoft.com/office/drawing/2014/main" id="{3F23DC1A-0E55-4DB3-BAC5-345CAB68F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19400"/>
            <a:ext cx="23907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8" descr="C:\Users\Erin\AppData\Local\Microsoft\Windows\Temporary Internet Files\Content.IE5\M511EUMI\MPj04373680000[1].jpg">
            <a:extLst>
              <a:ext uri="{FF2B5EF4-FFF2-40B4-BE49-F238E27FC236}">
                <a16:creationId xmlns:a16="http://schemas.microsoft.com/office/drawing/2014/main" id="{8D521FAA-079F-44D2-AA7F-0808FA26E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2946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Callout 12">
            <a:extLst>
              <a:ext uri="{FF2B5EF4-FFF2-40B4-BE49-F238E27FC236}">
                <a16:creationId xmlns:a16="http://schemas.microsoft.com/office/drawing/2014/main" id="{2FFA8696-F84F-4884-94DE-369448F1BBA0}"/>
              </a:ext>
            </a:extLst>
          </p:cNvPr>
          <p:cNvSpPr/>
          <p:nvPr/>
        </p:nvSpPr>
        <p:spPr>
          <a:xfrm>
            <a:off x="5029200" y="2743200"/>
            <a:ext cx="1676400" cy="914400"/>
          </a:xfrm>
          <a:prstGeom prst="wedgeEllipseCallout">
            <a:avLst>
              <a:gd name="adj1" fmla="val -38257"/>
              <a:gd name="adj2" fmla="val 143056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Cairo SF" pitchFamily="2" charset="0"/>
              </a:rPr>
              <a:t>CO</a:t>
            </a:r>
            <a:r>
              <a:rPr lang="en-US" dirty="0">
                <a:latin typeface="Cairo SF" pitchFamily="2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id="{47122C3C-770A-490A-8C92-6DE44A9D3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The </a:t>
            </a:r>
            <a:r>
              <a:rPr lang="en-US" sz="2800" dirty="0">
                <a:solidFill>
                  <a:srgbClr val="009900"/>
                </a:solidFill>
              </a:rPr>
              <a:t>chlorophyll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 processes the ingredients  to make  </a:t>
            </a:r>
            <a:r>
              <a:rPr lang="en-US" sz="2800" dirty="0">
                <a:solidFill>
                  <a:schemeClr val="bg1"/>
                </a:solidFill>
              </a:rPr>
              <a:t>sugar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 (plant food) and </a:t>
            </a:r>
            <a:r>
              <a:rPr lang="en-US" sz="2800" dirty="0">
                <a:solidFill>
                  <a:schemeClr val="bg1"/>
                </a:solidFill>
              </a:rPr>
              <a:t>oxygen</a:t>
            </a:r>
            <a:r>
              <a:rPr lang="en-US" sz="2800" dirty="0">
                <a:solidFill>
                  <a:schemeClr val="accent1">
                    <a:satMod val="150000"/>
                  </a:schemeClr>
                </a:solidFill>
              </a:rPr>
              <a:t>.</a:t>
            </a:r>
          </a:p>
        </p:txBody>
      </p:sp>
      <p:pic>
        <p:nvPicPr>
          <p:cNvPr id="15363" name="Picture 5" descr="MPj02896290000[1]">
            <a:extLst>
              <a:ext uri="{FF2B5EF4-FFF2-40B4-BE49-F238E27FC236}">
                <a16:creationId xmlns:a16="http://schemas.microsoft.com/office/drawing/2014/main" id="{7D9018AA-5C80-4C42-A398-AE123BE3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16811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>
            <a:extLst>
              <a:ext uri="{FF2B5EF4-FFF2-40B4-BE49-F238E27FC236}">
                <a16:creationId xmlns:a16="http://schemas.microsoft.com/office/drawing/2014/main" id="{73C3DF28-80C0-41E7-B0E7-036977AD7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19800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5" name="AutoShape 14">
            <a:extLst>
              <a:ext uri="{FF2B5EF4-FFF2-40B4-BE49-F238E27FC236}">
                <a16:creationId xmlns:a16="http://schemas.microsoft.com/office/drawing/2014/main" id="{5852ADD4-2D35-401B-8FA7-F574A8533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352800"/>
            <a:ext cx="1752600" cy="1371600"/>
          </a:xfrm>
          <a:prstGeom prst="cloudCallout">
            <a:avLst>
              <a:gd name="adj1" fmla="val -114676"/>
              <a:gd name="adj2" fmla="val 6203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0C73A9D5-A2E9-4F0F-9A00-380FA0121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57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D7CD-5C98-4F83-B800-1647F0F7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Respiration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143D1-7DDB-4918-A802-A4D31E1F5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Respiration</a:t>
            </a:r>
            <a:r>
              <a:rPr lang="en-US" dirty="0"/>
              <a:t>- The process by which the chemical energy of "food" molecules is released and changed into ATP. </a:t>
            </a:r>
          </a:p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</a:t>
            </a:r>
            <a:r>
              <a:rPr lang="en-US" dirty="0"/>
              <a:t>- Rod-shaped organelles with a double membrane which converts the energy stored in glucose into ATP for the cell.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CCC90-4F83-4F92-A930-A6CD9D8FA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Cellular Respiration 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Equation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617531B4-7E00-4823-932E-FDE09324B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981200"/>
            <a:ext cx="8458200" cy="7620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400" b="1">
                <a:sym typeface="Wingdings" panose="05000000000000000000" pitchFamily="2" charset="2"/>
              </a:rPr>
              <a:t>O</a:t>
            </a:r>
            <a:r>
              <a:rPr lang="en-US" altLang="en-US" sz="2800" b="1">
                <a:sym typeface="Wingdings" panose="05000000000000000000" pitchFamily="2" charset="2"/>
              </a:rPr>
              <a:t>2</a:t>
            </a:r>
            <a:r>
              <a:rPr lang="en-US" altLang="en-US" sz="4400" b="1">
                <a:sym typeface="Wingdings" panose="05000000000000000000" pitchFamily="2" charset="2"/>
              </a:rPr>
              <a:t> + C</a:t>
            </a:r>
            <a:r>
              <a:rPr lang="en-US" altLang="en-US" sz="4400" b="1" baseline="-25000">
                <a:sym typeface="Wingdings" panose="05000000000000000000" pitchFamily="2" charset="2"/>
              </a:rPr>
              <a:t>6</a:t>
            </a:r>
            <a:r>
              <a:rPr lang="en-US" altLang="en-US" sz="4400" b="1">
                <a:sym typeface="Wingdings" panose="05000000000000000000" pitchFamily="2" charset="2"/>
              </a:rPr>
              <a:t>H</a:t>
            </a:r>
            <a:r>
              <a:rPr lang="en-US" altLang="en-US" sz="4400" b="1" baseline="-25000">
                <a:sym typeface="Wingdings" panose="05000000000000000000" pitchFamily="2" charset="2"/>
              </a:rPr>
              <a:t>12</a:t>
            </a:r>
            <a:r>
              <a:rPr lang="en-US" altLang="en-US" sz="4400" b="1">
                <a:sym typeface="Wingdings" panose="05000000000000000000" pitchFamily="2" charset="2"/>
              </a:rPr>
              <a:t>O</a:t>
            </a:r>
            <a:r>
              <a:rPr lang="en-US" altLang="en-US" sz="4400" b="1" baseline="-25000">
                <a:sym typeface="Wingdings" panose="05000000000000000000" pitchFamily="2" charset="2"/>
              </a:rPr>
              <a:t>6 </a:t>
            </a:r>
            <a:r>
              <a:rPr lang="en-US" altLang="en-US" sz="4400" b="1">
                <a:sym typeface="Wingdings" panose="05000000000000000000" pitchFamily="2" charset="2"/>
              </a:rPr>
              <a:t>   </a:t>
            </a:r>
            <a:r>
              <a:rPr lang="en-US" altLang="en-US" sz="4400" b="1"/>
              <a:t>H</a:t>
            </a:r>
            <a:r>
              <a:rPr lang="en-US" altLang="en-US" sz="2800" b="1"/>
              <a:t>2</a:t>
            </a:r>
            <a:r>
              <a:rPr lang="en-US" altLang="en-US" sz="4400" b="1"/>
              <a:t>0 + CO</a:t>
            </a:r>
            <a:r>
              <a:rPr lang="en-US" altLang="en-US" sz="2800" b="1"/>
              <a:t>2</a:t>
            </a:r>
            <a:r>
              <a:rPr lang="en-US" altLang="en-US" sz="4400" b="1"/>
              <a:t> + ATP</a:t>
            </a:r>
            <a:endParaRPr lang="en-US" altLang="en-US" sz="4400" b="1">
              <a:sym typeface="Wingdings" panose="05000000000000000000" pitchFamily="2" charset="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>
              <a:sym typeface="Wingdings" panose="05000000000000000000" pitchFamily="2" charset="2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501F5B-3F49-4461-93DA-E61D189C2E41}"/>
              </a:ext>
            </a:extLst>
          </p:cNvPr>
          <p:cNvSpPr/>
          <p:nvPr/>
        </p:nvSpPr>
        <p:spPr>
          <a:xfrm>
            <a:off x="530225" y="4162425"/>
            <a:ext cx="800100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Do you notice something about this equation?</a:t>
            </a:r>
          </a:p>
        </p:txBody>
      </p:sp>
      <p:sp>
        <p:nvSpPr>
          <p:cNvPr id="17413" name="TextBox 2">
            <a:extLst>
              <a:ext uri="{FF2B5EF4-FFF2-40B4-BE49-F238E27FC236}">
                <a16:creationId xmlns:a16="http://schemas.microsoft.com/office/drawing/2014/main" id="{3BBABA79-3B26-41BF-B2B2-D63FD52F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8956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 sz="2400" b="1"/>
              <a:t>Oxygen + glucose	</a:t>
            </a:r>
            <a:r>
              <a:rPr lang="en-US" altLang="en-US" sz="2400" b="1">
                <a:sym typeface="Wingdings" panose="05000000000000000000" pitchFamily="2" charset="2"/>
              </a:rPr>
              <a:t> water + carbon + energy</a:t>
            </a:r>
          </a:p>
          <a:p>
            <a:r>
              <a:rPr lang="en-US" altLang="en-US" sz="2400" b="1">
                <a:sym typeface="Wingdings" panose="05000000000000000000" pitchFamily="2" charset="2"/>
              </a:rPr>
              <a:t>                 (sugar)			dioxide</a:t>
            </a:r>
            <a:endParaRPr lang="en-US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11A4-DBAC-4024-8C62-92212C6B7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Animals &amp; Plants Rely On Each Other</a:t>
            </a:r>
          </a:p>
        </p:txBody>
      </p:sp>
      <p:sp>
        <p:nvSpPr>
          <p:cNvPr id="18435" name="Content Placeholder 3">
            <a:extLst>
              <a:ext uri="{FF2B5EF4-FFF2-40B4-BE49-F238E27FC236}">
                <a16:creationId xmlns:a16="http://schemas.microsoft.com/office/drawing/2014/main" id="{054DC344-0D1E-4E3F-B710-51ED4D1C7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Animals use:</a:t>
            </a:r>
          </a:p>
          <a:p>
            <a:pPr lvl="1" eaLnBrk="1" hangingPunct="1"/>
            <a:r>
              <a:rPr lang="en-US" altLang="en-US"/>
              <a:t>Sugar (from producers/plants)</a:t>
            </a:r>
          </a:p>
          <a:p>
            <a:pPr lvl="1" eaLnBrk="1" hangingPunct="1"/>
            <a:r>
              <a:rPr lang="en-US" altLang="en-US"/>
              <a:t>Oxygen (from producers/plants)</a:t>
            </a:r>
          </a:p>
          <a:p>
            <a:pPr eaLnBrk="1" hangingPunct="1"/>
            <a:r>
              <a:rPr lang="en-US" altLang="en-US"/>
              <a:t>Plants use:</a:t>
            </a:r>
          </a:p>
          <a:p>
            <a:pPr lvl="1" eaLnBrk="1" hangingPunct="1"/>
            <a:r>
              <a:rPr lang="en-US" altLang="en-US"/>
              <a:t>Carbon dioxide (from animals)</a:t>
            </a:r>
          </a:p>
        </p:txBody>
      </p:sp>
      <p:pic>
        <p:nvPicPr>
          <p:cNvPr id="15364" name="Picture 4" descr="C:\Users\Erin\AppData\Local\Microsoft\Windows\Temporary Internet Files\Content.IE5\5EN9R6F1\MPj01851460000[1].jpg">
            <a:extLst>
              <a:ext uri="{FF2B5EF4-FFF2-40B4-BE49-F238E27FC236}">
                <a16:creationId xmlns:a16="http://schemas.microsoft.com/office/drawing/2014/main" id="{CC02FE99-16CF-4AEE-856B-FDA8B803D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9324">
            <a:off x="5943600" y="4580000"/>
            <a:ext cx="2971800" cy="20158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5365" name="Picture 5" descr="C:\Users\Erin\AppData\Local\Microsoft\Windows\Temporary Internet Files\Content.IE5\M511EUMI\MPj04435800000[1].jpg">
            <a:extLst>
              <a:ext uri="{FF2B5EF4-FFF2-40B4-BE49-F238E27FC236}">
                <a16:creationId xmlns:a16="http://schemas.microsoft.com/office/drawing/2014/main" id="{7762B376-880F-42D6-AE2B-F5170FE6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6158">
            <a:off x="3143020" y="4530315"/>
            <a:ext cx="3073288" cy="204523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1269A9EA19C4DA1B9AB5118549658" ma:contentTypeVersion="5" ma:contentTypeDescription="Create a new document." ma:contentTypeScope="" ma:versionID="8ff4293a00a3949b4065a40f02f13de8">
  <xsd:schema xmlns:xsd="http://www.w3.org/2001/XMLSchema" xmlns:xs="http://www.w3.org/2001/XMLSchema" xmlns:p="http://schemas.microsoft.com/office/2006/metadata/properties" xmlns:ns2="bdf2c121-22a4-4fb1-a4d4-ea1dbb250811" targetNamespace="http://schemas.microsoft.com/office/2006/metadata/properties" ma:root="true" ma:fieldsID="b2716d14b3396b362d0011d2d10b8a68" ns2:_="">
    <xsd:import namespace="bdf2c121-22a4-4fb1-a4d4-ea1dbb250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c121-22a4-4fb1-a4d4-ea1dbb250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E4E326-4347-4B8D-B95A-D3D459A9BA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47196B-F846-425C-AC70-3B46F3B39D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c121-22a4-4fb1-a4d4-ea1dbb250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782</TotalTime>
  <Words>291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Accord Heavy SF</vt:lpstr>
      <vt:lpstr>Arial</vt:lpstr>
      <vt:lpstr>Cairo SF</vt:lpstr>
      <vt:lpstr>Calibri</vt:lpstr>
      <vt:lpstr>Corbel</vt:lpstr>
      <vt:lpstr>Segoe Script</vt:lpstr>
      <vt:lpstr>Tennessee SF</vt:lpstr>
      <vt:lpstr>Verdana</vt:lpstr>
      <vt:lpstr>Wingdings</vt:lpstr>
      <vt:lpstr>Wingdings 2</vt:lpstr>
      <vt:lpstr>Wingdings 3</vt:lpstr>
      <vt:lpstr>Module</vt:lpstr>
      <vt:lpstr>Photosynthesis  &amp;  Cellular Respiration</vt:lpstr>
      <vt:lpstr>Photosynthesis Vocabulary</vt:lpstr>
      <vt:lpstr>Photosynthesis Equation</vt:lpstr>
      <vt:lpstr>The chlorophyll absorbs the sunlight.</vt:lpstr>
      <vt:lpstr>Chlorophyll then uses sunlight to change water, carbon dioxide and, nutrients from the soil.</vt:lpstr>
      <vt:lpstr>The chlorophyll processes the ingredients  to make  sugar (plant food) and oxygen.</vt:lpstr>
      <vt:lpstr>Respiration Vocabulary</vt:lpstr>
      <vt:lpstr>Cellular Respiration Equation</vt:lpstr>
      <vt:lpstr>Animals &amp; Plants Rely On Each Other</vt:lpstr>
      <vt:lpstr>The mitochondria change the O2 and sugars (food)</vt:lpstr>
      <vt:lpstr>Into CO2, H2O, and ATP </vt:lpstr>
      <vt:lpstr>Comparing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Brenna Takata</dc:creator>
  <cp:lastModifiedBy>Mcmahon, Colleen</cp:lastModifiedBy>
  <cp:revision>44</cp:revision>
  <cp:lastPrinted>1601-01-01T00:00:00Z</cp:lastPrinted>
  <dcterms:created xsi:type="dcterms:W3CDTF">2006-01-29T23:26:27Z</dcterms:created>
  <dcterms:modified xsi:type="dcterms:W3CDTF">2018-11-09T19:13:10Z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TC010900221033</vt:lpwstr>
  </property>
</Properties>
</file>