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8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8F73-C491-477B-B6CF-B6A85581EF28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AE76D-06CD-4641-A9B0-1E750A2A48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3A52C-5237-481C-A15C-B1192CEBEC17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ADC70-C14C-4979-8A0D-DBDC859D84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ADC70-C14C-4979-8A0D-DBDC859D848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53B07-2B78-4F9A-A5B4-EACD917351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07F36-57FF-48E6-9F9A-54F62E4F9C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651ADD-9757-40BA-BE93-77F5D6B908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7D613-4A57-4E8E-A8C2-67014839D9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D8475F-4C11-4C68-A2C2-4FF12CD791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09CCE-9F98-4921-8B34-3A74B430E2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181D9-F2AA-49EC-B067-746569B316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CD9973-3A6F-407A-8BAF-41990E1FF2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C9EAC0-F878-4B7D-A1FB-3376CEACC2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AFB31-EE80-430E-AE1C-28C14FCFAA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45781-F37F-438C-A1AD-00D6115E56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5ECABC-1ABD-4C61-A875-6110942D51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CE62B-4D23-4B70-A5E4-38F5808B29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1ADF0A-B283-4407-9ACB-31128331AD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AE77E9-B8AF-4C1B-9023-C71F57F505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85436-37BF-468C-A3EE-19BDA383EA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Answer b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D2037B-A57C-42A4-B178-197C29AD26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Answer c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152832-5ACF-48A8-97F3-50470881A1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Answer J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6D36A-61D7-4632-B280-C8BA94C76E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D94CA-1EE2-46DE-8EBE-B9F8B0FDA9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6C8AA7-4124-4012-B8D7-2D18ED2AD0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0F83B0-A28F-475C-890C-6C2C4A0166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BD0A13-15BD-470D-8B7F-2864776F02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D3576-BE3E-45D6-ACAD-58D1B525A1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82812-4777-456F-BE92-25F07DBC5C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8A3A-F852-4CE4-AD3C-96794CC94FD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F8A2-4C51-4DDC-BD61-1197F8E4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8A3A-F852-4CE4-AD3C-96794CC94FD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F8A2-4C51-4DDC-BD61-1197F8E4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8A3A-F852-4CE4-AD3C-96794CC94FD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F8A2-4C51-4DDC-BD61-1197F8E4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7B124-55C0-42BD-B050-C6B7C8229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8A3A-F852-4CE4-AD3C-96794CC94FD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F8A2-4C51-4DDC-BD61-1197F8E4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8A3A-F852-4CE4-AD3C-96794CC94FD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F8A2-4C51-4DDC-BD61-1197F8E4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8A3A-F852-4CE4-AD3C-96794CC94FD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F8A2-4C51-4DDC-BD61-1197F8E4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8A3A-F852-4CE4-AD3C-96794CC94FD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F8A2-4C51-4DDC-BD61-1197F8E4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8A3A-F852-4CE4-AD3C-96794CC94FD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F8A2-4C51-4DDC-BD61-1197F8E4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8A3A-F852-4CE4-AD3C-96794CC94FD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F8A2-4C51-4DDC-BD61-1197F8E4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8A3A-F852-4CE4-AD3C-96794CC94FD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F8A2-4C51-4DDC-BD61-1197F8E4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8A3A-F852-4CE4-AD3C-96794CC94FD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F8A2-4C51-4DDC-BD61-1197F8E4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8A3A-F852-4CE4-AD3C-96794CC94FD6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EF8A2-4C51-4DDC-BD61-1197F8E4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45745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Bauhaus 93" panose="04030905020B02020C02" pitchFamily="82" charset="0"/>
              </a:rPr>
              <a:t>Physical and Chemical Properties/Changes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570~Wicked-Witch-Melting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38465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Game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 rot="-1351334">
            <a:off x="2751138" y="3322638"/>
            <a:ext cx="3863975" cy="95250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Physical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earth_expl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Game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 rot="1559208">
            <a:off x="2751138" y="3322638"/>
            <a:ext cx="3863975" cy="9525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Chemical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486067~Crawfish-Boil-New-Orleans-LA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775" y="1600200"/>
            <a:ext cx="3984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Game</a:t>
            </a: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 rot="-1351334">
            <a:off x="2751138" y="3322638"/>
            <a:ext cx="3863975" cy="95250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Physical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mortar_and_pestle_nampr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752600"/>
            <a:ext cx="50006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Game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 rot="-1351334">
            <a:off x="2751138" y="3322638"/>
            <a:ext cx="3863975" cy="95250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Physical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fire-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51244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Game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 rot="1559208">
            <a:off x="2751138" y="3322638"/>
            <a:ext cx="3863975" cy="9525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Chemical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Bendingpi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4861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Game</a:t>
            </a: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 rot="-1351334">
            <a:off x="2751138" y="3322638"/>
            <a:ext cx="3863975" cy="95250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Physical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omic Sans MS" panose="030F0702030302020204" pitchFamily="66" charset="0"/>
              </a:rPr>
              <a:t>Physical &amp; Chemical Changes Card Game</a:t>
            </a:r>
          </a:p>
        </p:txBody>
      </p:sp>
      <p:pic>
        <p:nvPicPr>
          <p:cNvPr id="29699" name="Picture 8" descr="222818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76400"/>
            <a:ext cx="43624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2" name="Text Box 4"/>
          <p:cNvSpPr txBox="1">
            <a:spLocks noChangeArrowheads="1"/>
          </p:cNvSpPr>
          <p:nvPr/>
        </p:nvSpPr>
        <p:spPr bwMode="auto">
          <a:xfrm rot="-1351334">
            <a:off x="2743200" y="3352800"/>
            <a:ext cx="3863975" cy="95250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Physical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tx82p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00200"/>
            <a:ext cx="381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Game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 rot="1559208">
            <a:off x="2751138" y="3322638"/>
            <a:ext cx="3863975" cy="9525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Chemical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Cutting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52600"/>
            <a:ext cx="47625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Game</a:t>
            </a: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 rot="-1351334">
            <a:off x="2751138" y="3322638"/>
            <a:ext cx="3863975" cy="95250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Physical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Electric-Paper-Shredder-2059301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50577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Game</a:t>
            </a: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 rot="-1351334">
            <a:off x="2751138" y="3322638"/>
            <a:ext cx="3863975" cy="95250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Physical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>
                <a:latin typeface="Agency FB" panose="020B0503020202020204" pitchFamily="34" charset="0"/>
              </a:rPr>
              <a:t>Properties of Matter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05000"/>
            <a:ext cx="4724400" cy="495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chemeClr val="accent1"/>
                </a:solidFill>
                <a:latin typeface="Bell MT" panose="02020503060305020303" pitchFamily="18" charset="0"/>
              </a:rPr>
              <a:t>Physical Property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latin typeface="Bell MT" panose="02020503060305020303" pitchFamily="18" charset="0"/>
              </a:rPr>
              <a:t>can be observed </a:t>
            </a:r>
            <a:r>
              <a:rPr lang="en-US" sz="2000" i="1" dirty="0">
                <a:latin typeface="Bell MT" panose="02020503060305020303" pitchFamily="18" charset="0"/>
              </a:rPr>
              <a:t>without</a:t>
            </a:r>
            <a:r>
              <a:rPr lang="en-US" sz="2000" dirty="0">
                <a:latin typeface="Bell MT" panose="02020503060305020303" pitchFamily="18" charset="0"/>
              </a:rPr>
              <a:t> </a:t>
            </a:r>
            <a:r>
              <a:rPr lang="en-US" sz="2000" i="1" dirty="0">
                <a:latin typeface="Bell MT" panose="02020503060305020303" pitchFamily="18" charset="0"/>
              </a:rPr>
              <a:t>changing</a:t>
            </a:r>
            <a:r>
              <a:rPr lang="en-US" sz="2000" dirty="0">
                <a:latin typeface="Bell MT" panose="02020503060305020303" pitchFamily="18" charset="0"/>
              </a:rPr>
              <a:t> the identity of the substance</a:t>
            </a:r>
          </a:p>
          <a:p>
            <a:pPr marL="1371600" lvl="2" indent="-457200" eaLnBrk="1" hangingPunct="1">
              <a:lnSpc>
                <a:spcPct val="7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dirty="0">
                <a:latin typeface="Bell MT" panose="02020503060305020303" pitchFamily="18" charset="0"/>
              </a:rPr>
              <a:t>Density</a:t>
            </a:r>
          </a:p>
          <a:p>
            <a:pPr marL="1371600" lvl="2" indent="-457200" eaLnBrk="1" hangingPunct="1">
              <a:lnSpc>
                <a:spcPct val="7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dirty="0">
                <a:latin typeface="Bell MT" panose="02020503060305020303" pitchFamily="18" charset="0"/>
              </a:rPr>
              <a:t>Solubility</a:t>
            </a:r>
          </a:p>
          <a:p>
            <a:pPr marL="1371600" lvl="2" indent="-457200" eaLnBrk="1" hangingPunct="1">
              <a:lnSpc>
                <a:spcPct val="7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dirty="0">
                <a:latin typeface="Bell MT" panose="02020503060305020303" pitchFamily="18" charset="0"/>
              </a:rPr>
              <a:t>Malleability</a:t>
            </a:r>
          </a:p>
          <a:p>
            <a:pPr marL="1371600" lvl="2" indent="-457200" eaLnBrk="1" hangingPunct="1">
              <a:lnSpc>
                <a:spcPct val="7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dirty="0">
                <a:latin typeface="Bell MT" panose="02020503060305020303" pitchFamily="18" charset="0"/>
              </a:rPr>
              <a:t>Ductility </a:t>
            </a:r>
          </a:p>
          <a:p>
            <a:pPr marL="1371600" lvl="2" indent="-457200" eaLnBrk="1" hangingPunct="1">
              <a:lnSpc>
                <a:spcPct val="7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dirty="0">
                <a:latin typeface="Bell MT" panose="02020503060305020303" pitchFamily="18" charset="0"/>
              </a:rPr>
              <a:t>Conductivity</a:t>
            </a:r>
          </a:p>
          <a:p>
            <a:pPr marL="1371600" lvl="2" indent="-457200" eaLnBrk="1" hangingPunct="1">
              <a:lnSpc>
                <a:spcPct val="7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dirty="0">
                <a:latin typeface="Bell MT" panose="02020503060305020303" pitchFamily="18" charset="0"/>
              </a:rPr>
              <a:t>Change in State</a:t>
            </a:r>
          </a:p>
          <a:p>
            <a:pPr lvl="2" eaLnBrk="1" hangingPunct="1">
              <a:lnSpc>
                <a:spcPct val="70000"/>
              </a:lnSpc>
              <a:spcBef>
                <a:spcPct val="50000"/>
              </a:spcBef>
            </a:pPr>
            <a:endParaRPr lang="en-US" dirty="0">
              <a:latin typeface="Bell MT" panose="02020503060305020303" pitchFamily="18" charset="0"/>
            </a:endParaRPr>
          </a:p>
          <a:p>
            <a:pPr marL="914400" lvl="2" indent="0" eaLnBrk="1" hangingPunct="1">
              <a:lnSpc>
                <a:spcPct val="70000"/>
              </a:lnSpc>
              <a:spcBef>
                <a:spcPct val="50000"/>
              </a:spcBef>
              <a:buNone/>
            </a:pPr>
            <a:r>
              <a:rPr lang="en-US" dirty="0">
                <a:latin typeface="Bell MT" panose="02020503060305020303" pitchFamily="18" charset="0"/>
              </a:rPr>
              <a:t>More: </a:t>
            </a:r>
          </a:p>
          <a:p>
            <a:pPr lvl="2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Bell MT" panose="02020503060305020303" pitchFamily="18" charset="0"/>
              </a:rPr>
              <a:t>color</a:t>
            </a:r>
          </a:p>
          <a:p>
            <a:pPr lvl="2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Bell MT" panose="02020503060305020303" pitchFamily="18" charset="0"/>
              </a:rPr>
              <a:t>texture		</a:t>
            </a:r>
          </a:p>
          <a:p>
            <a:pPr lvl="2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Bell MT" panose="02020503060305020303" pitchFamily="18" charset="0"/>
              </a:rPr>
              <a:t>viscosity</a:t>
            </a:r>
          </a:p>
          <a:p>
            <a:pPr lvl="2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Bell MT" panose="02020503060305020303" pitchFamily="18" charset="0"/>
              </a:rPr>
              <a:t>mass</a:t>
            </a:r>
          </a:p>
          <a:p>
            <a:pPr lvl="2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Bell MT" panose="02020503060305020303" pitchFamily="18" charset="0"/>
              </a:rPr>
              <a:t>volume</a:t>
            </a:r>
          </a:p>
          <a:p>
            <a:pPr lvl="2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latin typeface="Bell MT" panose="02020503060305020303" pitchFamily="18" charset="0"/>
              </a:rPr>
              <a:t>luster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05000"/>
            <a:ext cx="4572000" cy="4800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US" sz="2600" b="1" dirty="0">
                <a:solidFill>
                  <a:srgbClr val="FF0000"/>
                </a:solidFill>
                <a:latin typeface="Bell MT" panose="02020503060305020303" pitchFamily="18" charset="0"/>
              </a:rPr>
              <a:t>Chemical Property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200" dirty="0">
                <a:latin typeface="Bell MT" panose="02020503060305020303" pitchFamily="18" charset="0"/>
              </a:rPr>
              <a:t>describes the ability of a substance to undergo </a:t>
            </a:r>
            <a:r>
              <a:rPr lang="en-US" sz="2200" i="1" dirty="0">
                <a:latin typeface="Bell MT" panose="02020503060305020303" pitchFamily="18" charset="0"/>
              </a:rPr>
              <a:t>changes</a:t>
            </a:r>
            <a:r>
              <a:rPr lang="en-US" sz="2200" dirty="0">
                <a:latin typeface="Bell MT" panose="02020503060305020303" pitchFamily="18" charset="0"/>
              </a:rPr>
              <a:t> in identity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200" dirty="0">
                <a:latin typeface="Bell MT" panose="02020503060305020303" pitchFamily="18" charset="0"/>
              </a:rPr>
              <a:t>A new substance is produced</a:t>
            </a:r>
          </a:p>
          <a:p>
            <a:pPr marL="1371600" lvl="2" indent="-457200" eaLnBrk="1" hangingPunct="1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200" dirty="0">
                <a:latin typeface="Bell MT" panose="02020503060305020303" pitchFamily="18" charset="0"/>
              </a:rPr>
              <a:t>Reactivity</a:t>
            </a:r>
          </a:p>
          <a:p>
            <a:pPr marL="1371600" lvl="2" indent="-457200" eaLnBrk="1" hangingPunct="1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200" dirty="0">
                <a:latin typeface="Bell MT" panose="02020503060305020303" pitchFamily="18" charset="0"/>
              </a:rPr>
              <a:t>Combustibility</a:t>
            </a:r>
          </a:p>
          <a:p>
            <a:pPr marL="1371600" lvl="2" indent="-457200" eaLnBrk="1" hangingPunct="1">
              <a:lnSpc>
                <a:spcPct val="8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200" dirty="0">
                <a:latin typeface="Bell MT" panose="02020503060305020303" pitchFamily="18" charset="0"/>
              </a:rPr>
              <a:t>Flammability</a:t>
            </a: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</a:pPr>
            <a:endParaRPr lang="en-US" sz="2200" dirty="0">
              <a:latin typeface="Bell MT" panose="02020503060305020303" pitchFamily="18" charset="0"/>
            </a:endParaRP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</a:pPr>
            <a:endParaRPr lang="en-US" sz="2200" dirty="0">
              <a:latin typeface="Bell MT" panose="02020503060305020303" pitchFamily="18" charset="0"/>
            </a:endParaRPr>
          </a:p>
          <a:p>
            <a:pPr marL="914400" lvl="2" indent="0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200" dirty="0">
                <a:latin typeface="Bell MT" panose="02020503060305020303" pitchFamily="18" charset="0"/>
              </a:rPr>
              <a:t>More:</a:t>
            </a: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200" dirty="0">
                <a:latin typeface="Bell MT" panose="02020503060305020303" pitchFamily="18" charset="0"/>
              </a:rPr>
              <a:t>toxicity</a:t>
            </a: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200" dirty="0">
                <a:latin typeface="Bell MT" panose="02020503060305020303" pitchFamily="18" charset="0"/>
              </a:rPr>
              <a:t>pH</a:t>
            </a: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200" dirty="0">
                <a:latin typeface="Bell MT" panose="02020503060305020303" pitchFamily="18" charset="0"/>
              </a:rPr>
              <a:t>tarnishing</a:t>
            </a: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200" dirty="0">
                <a:latin typeface="Bell MT" panose="02020503060305020303" pitchFamily="18" charset="0"/>
              </a:rPr>
              <a:t>fermenting</a:t>
            </a: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200" dirty="0">
                <a:latin typeface="Bell MT" panose="02020503060305020303" pitchFamily="18" charset="0"/>
              </a:rPr>
              <a:t>Oxidation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382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0" dirty="0">
                <a:latin typeface="Bell MT" panose="02020503060305020303" pitchFamily="18" charset="0"/>
              </a:rPr>
              <a:t>There are properties that are used to describe matter</a:t>
            </a:r>
            <a:r>
              <a:rPr lang="en-US" sz="2500" b="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Game</a:t>
            </a:r>
          </a:p>
        </p:txBody>
      </p:sp>
      <p:pic>
        <p:nvPicPr>
          <p:cNvPr id="33795" name="Picture 6" descr="corr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00" name="Text Box 4"/>
          <p:cNvSpPr txBox="1">
            <a:spLocks noChangeArrowheads="1"/>
          </p:cNvSpPr>
          <p:nvPr/>
        </p:nvSpPr>
        <p:spPr bwMode="auto">
          <a:xfrm rot="1559208">
            <a:off x="2751138" y="3322638"/>
            <a:ext cx="3863975" cy="9525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Chemical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Game</a:t>
            </a:r>
          </a:p>
        </p:txBody>
      </p:sp>
      <p:pic>
        <p:nvPicPr>
          <p:cNvPr id="34819" name="Picture 9" descr="istockphoto_2713566_animal_skull_in_a_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5981700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421" name="Text Box 5"/>
          <p:cNvSpPr txBox="1">
            <a:spLocks noChangeArrowheads="1"/>
          </p:cNvSpPr>
          <p:nvPr/>
        </p:nvSpPr>
        <p:spPr bwMode="auto">
          <a:xfrm rot="1559208">
            <a:off x="2751138" y="3322638"/>
            <a:ext cx="3863975" cy="9525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Chemical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sidewalk_cr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81200"/>
            <a:ext cx="512445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Physical &amp; Chemical Changes Game</a:t>
            </a: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 rot="-1351334">
            <a:off x="2751138" y="3322638"/>
            <a:ext cx="3863975" cy="95250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Physical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_39590625_teeth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2600"/>
            <a:ext cx="5667375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Game</a:t>
            </a: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 rot="1559208">
            <a:off x="2751138" y="3322638"/>
            <a:ext cx="3863975" cy="9525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Chemical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800px-Mtrushm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Game</a:t>
            </a: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 rot="-1351334">
            <a:off x="2751138" y="3322638"/>
            <a:ext cx="3863975" cy="95250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Physical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en-US"/>
              <a:t>Learning Check  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latin typeface="Comic Sans MS" panose="030F0702030302020204" pitchFamily="66" charset="0"/>
              </a:rPr>
              <a:t>Which of the following changes involved in manufacturing an automobile is a chemical change?</a:t>
            </a:r>
          </a:p>
          <a:p>
            <a:pPr eaLnBrk="1" hangingPunct="1">
              <a:buFontTx/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latin typeface="Comic Sans MS" panose="030F0702030302020204" pitchFamily="66" charset="0"/>
              </a:rPr>
              <a:t>a. applying paint to the body of the automobile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mic Sans MS" panose="030F0702030302020204" pitchFamily="66" charset="0"/>
              </a:rPr>
              <a:t>b. making plastics from petroleum products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mic Sans MS" panose="030F0702030302020204" pitchFamily="66" charset="0"/>
              </a:rPr>
              <a:t>c. making steel from iron, carbon, and other metals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mic Sans MS" panose="030F0702030302020204" pitchFamily="66" charset="0"/>
              </a:rPr>
              <a:t>d. rolling out steel into sheets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en-US"/>
              <a:t>Learning Check 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Comic Sans MS" panose="030F0702030302020204" pitchFamily="66" charset="0"/>
              </a:rPr>
              <a:t>Which of the following is a physical change?</a:t>
            </a:r>
          </a:p>
          <a:p>
            <a:pPr eaLnBrk="1" hangingPunct="1">
              <a:buFontTx/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Comic Sans MS" panose="030F0702030302020204" pitchFamily="66" charset="0"/>
              </a:rPr>
              <a:t>a. aluminum oxidizing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omic Sans MS" panose="030F0702030302020204" pitchFamily="66" charset="0"/>
              </a:rPr>
              <a:t>b. an acid and a base forming a salt and water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omic Sans MS" panose="030F0702030302020204" pitchFamily="66" charset="0"/>
              </a:rPr>
              <a:t>c. ice cream melting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omic Sans MS" panose="030F0702030302020204" pitchFamily="66" charset="0"/>
              </a:rPr>
              <a:t>d. paper burning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en-US"/>
              <a:t>Learning Check 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latin typeface="Comic Sans MS" panose="030F0702030302020204" pitchFamily="66" charset="0"/>
              </a:rPr>
              <a:t>In the rock cycle, which of these is a chemical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omic Sans MS" panose="030F0702030302020204" pitchFamily="66" charset="0"/>
              </a:rPr>
              <a:t>change involved with the formation of igneous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omic Sans MS" panose="030F0702030302020204" pitchFamily="66" charset="0"/>
              </a:rPr>
              <a:t>rocks?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F </a:t>
            </a:r>
            <a:r>
              <a:rPr lang="en-US" sz="2800" dirty="0">
                <a:latin typeface="Comic Sans MS" panose="030F0702030302020204" pitchFamily="66" charset="0"/>
              </a:rPr>
              <a:t>Compression of sediments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G </a:t>
            </a:r>
            <a:r>
              <a:rPr lang="en-US" sz="2800" dirty="0">
                <a:latin typeface="Comic Sans MS" panose="030F0702030302020204" pitchFamily="66" charset="0"/>
              </a:rPr>
              <a:t>Heat loss from lava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H </a:t>
            </a:r>
            <a:r>
              <a:rPr lang="en-US" sz="2800" dirty="0">
                <a:latin typeface="Comic Sans MS" panose="030F0702030302020204" pitchFamily="66" charset="0"/>
              </a:rPr>
              <a:t>Subduction of plates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J</a:t>
            </a:r>
            <a:r>
              <a:rPr lang="en-US" sz="2800" dirty="0">
                <a:latin typeface="Comic Sans MS" panose="030F0702030302020204" pitchFamily="66" charset="0"/>
              </a:rPr>
              <a:t> Formation of minerals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0188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Bell MT" panose="02020503060305020303" pitchFamily="18" charset="0"/>
              </a:rPr>
              <a:t>Examples: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>
                <a:latin typeface="Bell MT" panose="02020503060305020303" pitchFamily="18" charset="0"/>
              </a:rPr>
              <a:t>change in state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>
                <a:latin typeface="Bell MT" panose="02020503060305020303" pitchFamily="18" charset="0"/>
              </a:rPr>
              <a:t>reactivity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>
                <a:latin typeface="Bell MT" panose="02020503060305020303" pitchFamily="18" charset="0"/>
              </a:rPr>
              <a:t>density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>
                <a:latin typeface="Bell MT" panose="02020503060305020303" pitchFamily="18" charset="0"/>
              </a:rPr>
              <a:t>solubility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>
                <a:latin typeface="Bell MT" panose="02020503060305020303" pitchFamily="18" charset="0"/>
              </a:rPr>
              <a:t>combustibility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343400" y="1600200"/>
            <a:ext cx="37719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0" dirty="0">
              <a:latin typeface="Calibri" pitchFamily="34" charset="0"/>
            </a:endParaRP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</a:pPr>
            <a:r>
              <a:rPr lang="en-US" sz="2800" b="0" dirty="0">
                <a:solidFill>
                  <a:schemeClr val="hlink"/>
                </a:solidFill>
                <a:latin typeface="Calibri" pitchFamily="34" charset="0"/>
              </a:rPr>
              <a:t>physical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</a:pPr>
            <a:r>
              <a:rPr lang="en-US" sz="2800" b="0" dirty="0">
                <a:solidFill>
                  <a:srgbClr val="FF0000"/>
                </a:solidFill>
                <a:latin typeface="Calibri" pitchFamily="34" charset="0"/>
              </a:rPr>
              <a:t>chemical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</a:pPr>
            <a:r>
              <a:rPr lang="en-US" sz="2800" b="0" dirty="0">
                <a:solidFill>
                  <a:schemeClr val="hlink"/>
                </a:solidFill>
                <a:latin typeface="Calibri" pitchFamily="34" charset="0"/>
              </a:rPr>
              <a:t>physical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</a:pPr>
            <a:r>
              <a:rPr lang="en-US" sz="2800" b="0" dirty="0">
                <a:solidFill>
                  <a:schemeClr val="hlink"/>
                </a:solidFill>
                <a:latin typeface="Calibri" pitchFamily="34" charset="0"/>
              </a:rPr>
              <a:t>physical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</a:pPr>
            <a:r>
              <a:rPr lang="en-US" sz="2800" b="0" dirty="0">
                <a:solidFill>
                  <a:srgbClr val="FF0000"/>
                </a:solidFill>
                <a:latin typeface="Calibri" pitchFamily="34" charset="0"/>
              </a:rPr>
              <a:t>chemical</a:t>
            </a:r>
          </a:p>
        </p:txBody>
      </p: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3810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latin typeface="Agency FB" panose="020B0503020202020204" pitchFamily="34" charset="0"/>
              </a:rPr>
              <a:t>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latin typeface="Agency FB" panose="020B0503020202020204" pitchFamily="34" charset="0"/>
              </a:rPr>
              <a:t> Matter’s Changes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105400"/>
          </a:xfrm>
        </p:spPr>
        <p:txBody>
          <a:bodyPr/>
          <a:lstStyle/>
          <a:p>
            <a:pPr marL="457200" indent="-457200" eaLnBrk="1" hangingPunct="1"/>
            <a:r>
              <a:rPr lang="en-US" b="1" dirty="0">
                <a:solidFill>
                  <a:schemeClr val="accent1"/>
                </a:solidFill>
                <a:latin typeface="Bell MT" panose="02020503060305020303" pitchFamily="18" charset="0"/>
              </a:rPr>
              <a:t>Physical Change</a:t>
            </a:r>
          </a:p>
          <a:p>
            <a:pPr marL="912813" lvl="1" indent="-341313" eaLnBrk="1" hangingPunct="1">
              <a:spcBef>
                <a:spcPct val="40000"/>
              </a:spcBef>
            </a:pPr>
            <a:r>
              <a:rPr lang="en-US" dirty="0">
                <a:latin typeface="Bell MT" panose="02020503060305020303" pitchFamily="18" charset="0"/>
              </a:rPr>
              <a:t>properties remain the same</a:t>
            </a:r>
          </a:p>
          <a:p>
            <a:pPr marL="912813" lvl="1" indent="-341313" eaLnBrk="1" hangingPunct="1">
              <a:spcBef>
                <a:spcPct val="40000"/>
              </a:spcBef>
            </a:pPr>
            <a:r>
              <a:rPr lang="en-US" dirty="0">
                <a:latin typeface="Bell MT" panose="02020503060305020303" pitchFamily="18" charset="0"/>
              </a:rPr>
              <a:t>changes the form of a substance without changing its identity</a:t>
            </a:r>
          </a:p>
          <a:p>
            <a:pPr marL="912813" lvl="1" indent="-341313" eaLnBrk="1" hangingPunct="1">
              <a:spcBef>
                <a:spcPct val="40000"/>
              </a:spcBef>
            </a:pPr>
            <a:r>
              <a:rPr lang="en-US" u="sng" dirty="0">
                <a:latin typeface="Bell MT" panose="02020503060305020303" pitchFamily="18" charset="0"/>
              </a:rPr>
              <a:t>All changes in state!</a:t>
            </a:r>
            <a:r>
              <a:rPr lang="en-US" dirty="0">
                <a:latin typeface="Bell MT" panose="02020503060305020303" pitchFamily="18" charset="0"/>
              </a:rPr>
              <a:t> (freeze, melt, condense, evaporate, and sublimate)</a:t>
            </a:r>
          </a:p>
          <a:p>
            <a:pPr marL="912813" lvl="1" indent="-341313" eaLnBrk="1" hangingPunct="1">
              <a:spcBef>
                <a:spcPct val="40000"/>
              </a:spcBef>
            </a:pPr>
            <a:r>
              <a:rPr lang="en-US" dirty="0">
                <a:latin typeface="Bell MT" panose="02020503060305020303" pitchFamily="18" charset="0"/>
              </a:rPr>
              <a:t>Examples:</a:t>
            </a:r>
          </a:p>
          <a:p>
            <a:pPr marL="1317625" lvl="2" indent="-290513" eaLnBrk="1" hangingPunct="1">
              <a:spcBef>
                <a:spcPct val="40000"/>
              </a:spcBef>
            </a:pPr>
            <a:r>
              <a:rPr lang="en-US" dirty="0">
                <a:latin typeface="Bell MT" panose="02020503060305020303" pitchFamily="18" charset="0"/>
              </a:rPr>
              <a:t>Boil, dissolve, break, split, crack, grind, cut, crush, and bend.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b="1" dirty="0">
                <a:solidFill>
                  <a:srgbClr val="FF0000"/>
                </a:solidFill>
                <a:latin typeface="Bell MT" panose="02020503060305020303" pitchFamily="18" charset="0"/>
              </a:rPr>
              <a:t>Chemical Change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dirty="0">
                <a:latin typeface="Bell MT" panose="02020503060305020303" pitchFamily="18" charset="0"/>
              </a:rPr>
              <a:t>changes the identity of a substance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dirty="0">
                <a:latin typeface="Bell MT" panose="02020503060305020303" pitchFamily="18" charset="0"/>
              </a:rPr>
              <a:t>a new substance is produced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dirty="0">
                <a:latin typeface="Bell MT" panose="02020503060305020303" pitchFamily="18" charset="0"/>
              </a:rPr>
              <a:t>Examples: </a:t>
            </a:r>
          </a:p>
          <a:p>
            <a:pPr lvl="2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dirty="0">
                <a:latin typeface="Bell MT" panose="02020503060305020303" pitchFamily="18" charset="0"/>
              </a:rPr>
              <a:t>rust, rot, burn, decompose, corrode, oxidize, ferment, and explode!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dirty="0">
                <a:latin typeface="Bell MT" panose="02020503060305020303" pitchFamily="18" charset="0"/>
              </a:rPr>
              <a:t>Evidence of a chemical change: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dirty="0">
                <a:latin typeface="Bell MT" panose="02020503060305020303" pitchFamily="18" charset="0"/>
              </a:rPr>
              <a:t>change in color or odor, formation of a gas, formation of a precipitate (solid), change in light or heat</a:t>
            </a: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latin typeface="Agency FB" panose="020B0503020202020204" pitchFamily="34" charset="0"/>
              </a:rPr>
              <a:t>Matter’s Changes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5410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ell MT" panose="02020503060305020303" pitchFamily="18" charset="0"/>
              </a:rPr>
              <a:t>A </a:t>
            </a:r>
            <a:r>
              <a:rPr lang="en-US" sz="2800" b="1" dirty="0">
                <a:latin typeface="Bell MT" panose="02020503060305020303" pitchFamily="18" charset="0"/>
              </a:rPr>
              <a:t>physical change</a:t>
            </a:r>
            <a:r>
              <a:rPr lang="en-US" sz="2800" dirty="0">
                <a:latin typeface="Bell MT" panose="02020503060305020303" pitchFamily="18" charset="0"/>
              </a:rPr>
              <a:t> during digestion is the mechanical breaking up of food by teeth.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ell MT" panose="0202050306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Bell MT" panose="02020503060305020303" pitchFamily="18" charset="0"/>
              </a:rPr>
              <a:t>A </a:t>
            </a:r>
            <a:r>
              <a:rPr lang="en-US" sz="2800" b="1" dirty="0">
                <a:latin typeface="Bell MT" panose="02020503060305020303" pitchFamily="18" charset="0"/>
              </a:rPr>
              <a:t>chemical change</a:t>
            </a:r>
            <a:r>
              <a:rPr lang="en-US" sz="2800" dirty="0">
                <a:latin typeface="Bell MT" panose="02020503060305020303" pitchFamily="18" charset="0"/>
              </a:rPr>
              <a:t> during digestion is the chemical breaking down of food in the mouth, stomach and small  intestine with the aide of enzymes.</a:t>
            </a:r>
          </a:p>
        </p:txBody>
      </p:sp>
      <p:pic>
        <p:nvPicPr>
          <p:cNvPr id="20484" name="Picture 4" descr="avpcpzip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447800"/>
            <a:ext cx="2638425" cy="4383088"/>
          </a:xfrm>
          <a:noFill/>
        </p:spPr>
      </p:pic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latin typeface="Agency FB" panose="020B0503020202020204" pitchFamily="34" charset="0"/>
              </a:rPr>
              <a:t> Matter’s Changes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5775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Bell MT" panose="02020503060305020303" pitchFamily="18" charset="0"/>
              </a:rPr>
              <a:t>Examples: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>
                <a:latin typeface="Bell MT" panose="02020503060305020303" pitchFamily="18" charset="0"/>
              </a:rPr>
              <a:t>rusting iron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>
                <a:latin typeface="Bell MT" panose="02020503060305020303" pitchFamily="18" charset="0"/>
              </a:rPr>
              <a:t>dissolving in water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>
                <a:latin typeface="Bell MT" panose="02020503060305020303" pitchFamily="18" charset="0"/>
              </a:rPr>
              <a:t>burning a log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>
                <a:latin typeface="Bell MT" panose="02020503060305020303" pitchFamily="18" charset="0"/>
              </a:rPr>
              <a:t>melting wax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>
                <a:latin typeface="Bell MT" panose="02020503060305020303" pitchFamily="18" charset="0"/>
              </a:rPr>
              <a:t>grinding spices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984750" y="1524000"/>
            <a:ext cx="37719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0" dirty="0">
              <a:latin typeface="Calibri" pitchFamily="34" charset="0"/>
            </a:endParaRP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</a:pPr>
            <a:r>
              <a:rPr lang="en-US" sz="2800" b="0" dirty="0">
                <a:solidFill>
                  <a:srgbClr val="FF0000"/>
                </a:solidFill>
                <a:latin typeface="Calibri" pitchFamily="34" charset="0"/>
              </a:rPr>
              <a:t>chemical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</a:pPr>
            <a:r>
              <a:rPr lang="en-US" sz="2800" b="0" dirty="0">
                <a:solidFill>
                  <a:schemeClr val="hlink"/>
                </a:solidFill>
                <a:latin typeface="Calibri" pitchFamily="34" charset="0"/>
              </a:rPr>
              <a:t>physical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</a:pPr>
            <a:r>
              <a:rPr lang="en-US" sz="2800" b="0" dirty="0">
                <a:solidFill>
                  <a:srgbClr val="FF0000"/>
                </a:solidFill>
                <a:latin typeface="Calibri" pitchFamily="34" charset="0"/>
              </a:rPr>
              <a:t>chemical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</a:pPr>
            <a:r>
              <a:rPr lang="en-US" sz="2800" b="0" dirty="0">
                <a:solidFill>
                  <a:schemeClr val="hlink"/>
                </a:solidFill>
                <a:latin typeface="Calibri" pitchFamily="34" charset="0"/>
              </a:rPr>
              <a:t>physical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</a:pPr>
            <a:r>
              <a:rPr lang="en-US" sz="2800" b="0" dirty="0">
                <a:solidFill>
                  <a:schemeClr val="hlink"/>
                </a:solidFill>
                <a:latin typeface="Calibri" pitchFamily="34" charset="0"/>
              </a:rPr>
              <a:t>physical</a:t>
            </a: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>
                <a:latin typeface="Agency FB" panose="020B0503020202020204" pitchFamily="34" charset="0"/>
              </a:rPr>
              <a:t>Matter’s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Agency FB" panose="020B0503020202020204" pitchFamily="34" charset="0"/>
              </a:rPr>
              <a:t>Chemical and Physical Properties/Changes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Baskerville Old Face" panose="02020602080505020303" pitchFamily="18" charset="0"/>
              </a:rPr>
              <a:t>Quizizz</a:t>
            </a:r>
            <a:r>
              <a:rPr lang="en-US" sz="4000" dirty="0">
                <a:latin typeface="Baskerville Old Face" panose="02020602080505020303" pitchFamily="18" charset="0"/>
              </a:rPr>
              <a:t>: </a:t>
            </a:r>
            <a:r>
              <a:rPr lang="en-US" sz="4000" b="1" dirty="0"/>
              <a:t>037800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5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Rust_sc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Comic Sans MS" panose="030F0702030302020204" pitchFamily="66" charset="0"/>
              </a:rPr>
              <a:t>Physical &amp; Chemical Changes  Game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 rot="1559208">
            <a:off x="2751138" y="3322638"/>
            <a:ext cx="3863975" cy="9525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0">
                <a:latin typeface="Calibri" pitchFamily="34" charset="0"/>
              </a:rPr>
              <a:t>Chemical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537</Words>
  <Application>Microsoft Office PowerPoint</Application>
  <PresentationFormat>On-screen Show (4:3)</PresentationFormat>
  <Paragraphs>163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Agency FB</vt:lpstr>
      <vt:lpstr>Arial</vt:lpstr>
      <vt:lpstr>Baskerville Old Face</vt:lpstr>
      <vt:lpstr>Bauhaus 93</vt:lpstr>
      <vt:lpstr>Bell MT</vt:lpstr>
      <vt:lpstr>Calibri</vt:lpstr>
      <vt:lpstr>Comic Sans MS</vt:lpstr>
      <vt:lpstr>Office Theme</vt:lpstr>
      <vt:lpstr>Physical and Chemical Properties/Changes</vt:lpstr>
      <vt:lpstr>Properties of Matter</vt:lpstr>
      <vt:lpstr>PowerPoint Presentation</vt:lpstr>
      <vt:lpstr> Matter’s Changes</vt:lpstr>
      <vt:lpstr>PowerPoint Presentation</vt:lpstr>
      <vt:lpstr>PowerPoint Presentation</vt:lpstr>
      <vt:lpstr>PowerPoint Presentation</vt:lpstr>
      <vt:lpstr>Chemical and Physical Properties/Changes</vt:lpstr>
      <vt:lpstr>Physical &amp; Chemical Changes  Game</vt:lpstr>
      <vt:lpstr>Physical &amp; Chemical Changes Game</vt:lpstr>
      <vt:lpstr>Physical &amp; Chemical Changes Game</vt:lpstr>
      <vt:lpstr>Physical &amp; Chemical Changes Game</vt:lpstr>
      <vt:lpstr>Physical &amp; Chemical Changes Game</vt:lpstr>
      <vt:lpstr>Physical &amp; Chemical Changes Game</vt:lpstr>
      <vt:lpstr>Physical &amp; Chemical Changes Game</vt:lpstr>
      <vt:lpstr>Physical &amp; Chemical Changes Card Game</vt:lpstr>
      <vt:lpstr>Physical &amp; Chemical Changes Game</vt:lpstr>
      <vt:lpstr>Physical &amp; Chemical Changes Game</vt:lpstr>
      <vt:lpstr>Physical &amp; Chemical Changes Game</vt:lpstr>
      <vt:lpstr>Physical &amp; Chemical Changes Game</vt:lpstr>
      <vt:lpstr>Physical &amp; Chemical Changes Game</vt:lpstr>
      <vt:lpstr>Physical &amp; Chemical Changes Game</vt:lpstr>
      <vt:lpstr>Physical &amp; Chemical Changes Game</vt:lpstr>
      <vt:lpstr>Physical &amp; Chemical Changes Game</vt:lpstr>
      <vt:lpstr>Learning Check  </vt:lpstr>
      <vt:lpstr>Learning Check </vt:lpstr>
      <vt:lpstr>Learning Check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Properties/Changes</dc:title>
  <dc:creator>Jody Jones</dc:creator>
  <cp:lastModifiedBy>Lee, Crystal</cp:lastModifiedBy>
  <cp:revision>13</cp:revision>
  <dcterms:created xsi:type="dcterms:W3CDTF">2010-08-31T14:58:15Z</dcterms:created>
  <dcterms:modified xsi:type="dcterms:W3CDTF">2018-09-27T15:17:43Z</dcterms:modified>
</cp:coreProperties>
</file>